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notesMasterIdLst>
    <p:notesMasterId r:id="rId15"/>
  </p:notesMasterIdLst>
  <p:sldIdLst>
    <p:sldId id="619" r:id="rId6"/>
    <p:sldId id="620" r:id="rId7"/>
    <p:sldId id="621" r:id="rId8"/>
    <p:sldId id="622" r:id="rId9"/>
    <p:sldId id="623" r:id="rId10"/>
    <p:sldId id="624" r:id="rId11"/>
    <p:sldId id="625" r:id="rId12"/>
    <p:sldId id="626" r:id="rId13"/>
    <p:sldId id="62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Noel Clarke" initials="NC" lastIdx="3" clrIdx="0"/>
  <p:cmAuthor id="1" name="Morris, Melanie" initials="MM" lastIdx="2" clrIdx="1">
    <p:extLst>
      <p:ext uri="{19B8F6BF-5375-455C-9EA6-DF929625EA0E}">
        <p15:presenceInfo xmlns:p15="http://schemas.microsoft.com/office/powerpoint/2012/main" userId="S-1-5-21-508823625-544670423-1912232085-398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18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75FEC-8089-43F7-8501-A30CD13FE623}" type="datetimeFigureOut">
              <a:rPr lang="en-GB" smtClean="0"/>
              <a:t>24/07/2020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3B363-A786-4A78-86C8-05CA2AF90B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514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E458A0-D9F8-482B-8DB6-7E41A1F3C46F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726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F09FB3-83CE-46C8-8F50-3D16A776F10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189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073511-4FC2-4007-8421-027AAC56335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3156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F09FB3-83CE-46C8-8F50-3D16A776F10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884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F09FB3-83CE-46C8-8F50-3D16A776F10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391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F09FB3-83CE-46C8-8F50-3D16A776F10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881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F09FB3-83CE-46C8-8F50-3D16A776F10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462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F09FB3-83CE-46C8-8F50-3D16A776F10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1317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9512" y="5741987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B99DB-D318-490B-BC96-07515403AD7A}" type="datetimeFigureOut">
              <a:rPr lang="en-GB"/>
              <a:pPr>
                <a:defRPr/>
              </a:pPr>
              <a:t>24/07/2020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79512" y="332656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0000"/>
                </a:solidFill>
                <a:latin typeface="Georgia" panose="02040502050405020303" pitchFamily="18" charset="0"/>
              </a:rPr>
              <a:t>@</a:t>
            </a:r>
            <a:r>
              <a:rPr lang="en-GB" sz="1200" b="1" dirty="0" err="1">
                <a:solidFill>
                  <a:srgbClr val="000000"/>
                </a:solidFill>
                <a:latin typeface="Georgia" panose="02040502050405020303" pitchFamily="18" charset="0"/>
              </a:rPr>
              <a:t>NPCA_uk</a:t>
            </a:r>
            <a:endParaRPr lang="en-GB" sz="1200" b="1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120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62947-9B9E-489D-BB54-CBEA725E7DB4}" type="datetimeFigureOut">
              <a:rPr lang="en-GB"/>
              <a:pPr>
                <a:defRPr/>
              </a:pPr>
              <a:t>24/07/2020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F9BD2-6022-49C8-8155-DBD9357E13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24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4581A-D845-44F5-B09B-EC601C92C151}" type="datetimeFigureOut">
              <a:rPr lang="en-GB"/>
              <a:pPr>
                <a:defRPr/>
              </a:pPr>
              <a:t>24/07/2020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D21B8-2E4F-450C-9FB4-DAC7381EA1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78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/>
          <p:nvPr userDrawn="1"/>
        </p:nvSpPr>
        <p:spPr>
          <a:xfrm>
            <a:off x="1350963" y="6537325"/>
            <a:ext cx="1841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66192" y="6356350"/>
            <a:ext cx="2133600" cy="365125"/>
          </a:xfrm>
        </p:spPr>
        <p:txBody>
          <a:bodyPr/>
          <a:lstStyle>
            <a:lvl1pPr>
              <a:defRPr sz="1400" b="1" i="0" dirty="0">
                <a:latin typeface="Georgia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2584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60D4B-DDC0-4313-B037-B0DD63051B2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79512" y="332656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0000"/>
                </a:solidFill>
                <a:latin typeface="Georgia" panose="02040502050405020303" pitchFamily="18" charset="0"/>
              </a:rPr>
              <a:t>@</a:t>
            </a:r>
            <a:r>
              <a:rPr lang="en-GB" sz="1200" b="1" dirty="0" err="1">
                <a:solidFill>
                  <a:srgbClr val="000000"/>
                </a:solidFill>
                <a:latin typeface="Georgia" panose="02040502050405020303" pitchFamily="18" charset="0"/>
              </a:rPr>
              <a:t>NPCA_uk</a:t>
            </a:r>
            <a:endParaRPr lang="en-GB" sz="1200" b="1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051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33EE9-F9E8-4703-B7B2-96CAEED541AA}" type="datetimeFigureOut">
              <a:rPr lang="en-GB"/>
              <a:pPr>
                <a:defRPr/>
              </a:pPr>
              <a:t>24/07/2020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2C344-14D2-4F6A-93A9-C684D179E0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90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13C72-3FE0-4367-BE27-6F5303AEE147}" type="datetimeFigureOut">
              <a:rPr lang="en-GB"/>
              <a:pPr>
                <a:defRPr/>
              </a:pPr>
              <a:t>24/07/2020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B931C-0F41-4F93-BC90-337B58F5E7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378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4CA00-C0BB-4FBF-B237-BC742F3BFB01}" type="datetimeFigureOut">
              <a:rPr lang="en-GB"/>
              <a:pPr>
                <a:defRPr/>
              </a:pPr>
              <a:t>24/07/2020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4F65B-EE3E-439F-83DE-9650CECCFB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648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A2117-B22E-4559-815E-1523A6843126}" type="datetimeFigureOut">
              <a:rPr lang="en-GB" smtClean="0"/>
              <a:pPr>
                <a:defRPr/>
              </a:pPr>
              <a:t>24/07/2020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70570-EB7D-4CFE-A14E-300BC9E7E5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980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93FF5-9436-4173-8440-32672CFC54ED}" type="datetimeFigureOut">
              <a:rPr lang="en-GB"/>
              <a:pPr>
                <a:defRPr/>
              </a:pPr>
              <a:t>24/07/2020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59832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9D77E-A5AD-4520-84BC-92B924A8CE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30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854C4-147C-415B-B478-BFA0B8170640}" type="datetimeFigureOut">
              <a:rPr lang="en-GB"/>
              <a:pPr>
                <a:defRPr/>
              </a:pPr>
              <a:t>24/07/2020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35D13-1CB1-482E-AE2E-734A892F9C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41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E8E8B-C032-4677-87D5-A27B360E93A4}" type="datetimeFigureOut">
              <a:rPr lang="en-GB"/>
              <a:pPr>
                <a:defRPr/>
              </a:pPr>
              <a:t>24/07/2020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2B5A6-7FFD-4A4B-A4AE-CF91E5BCD3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1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68893">
                <a:alpha val="80000"/>
              </a:srgbClr>
            </a:gs>
            <a:gs pos="29000">
              <a:srgbClr val="7198A7">
                <a:alpha val="50000"/>
              </a:srgbClr>
            </a:gs>
            <a:gs pos="72000">
              <a:srgbClr val="97B4BF">
                <a:alpha val="50000"/>
              </a:srgb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97A1B46-EEF6-4BD7-88B6-515EC2FB57A0}" type="datetimeFigureOut">
              <a:rPr lang="en-GB"/>
              <a:pPr>
                <a:defRPr/>
              </a:pPr>
              <a:t>24/07/2020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E08CE1-192C-4FC3-923A-5577A3CED8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extBox 7"/>
          <p:cNvSpPr txBox="1"/>
          <p:nvPr userDrawn="1"/>
        </p:nvSpPr>
        <p:spPr>
          <a:xfrm>
            <a:off x="395288" y="6472238"/>
            <a:ext cx="2663825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dirty="0" err="1">
                <a:solidFill>
                  <a:srgbClr val="161616"/>
                </a:solidFill>
                <a:latin typeface="Georgia"/>
                <a:cs typeface="Georgia"/>
              </a:rPr>
              <a:t>www.npca.org.uk</a:t>
            </a:r>
            <a:endParaRPr lang="en-US" sz="1200" b="1" dirty="0">
              <a:solidFill>
                <a:srgbClr val="161616"/>
              </a:solidFill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563938" y="6465888"/>
            <a:ext cx="2663825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rgbClr val="161616"/>
                </a:solidFill>
                <a:latin typeface="Georgia"/>
                <a:cs typeface="Georgia"/>
              </a:rPr>
              <a:t>npca@rcseng.ac.uk </a:t>
            </a:r>
          </a:p>
        </p:txBody>
      </p:sp>
      <p:pic>
        <p:nvPicPr>
          <p:cNvPr id="1033" name="Picture 1" descr="NPCALOGOBLUE.eps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04025" y="5816600"/>
            <a:ext cx="2160588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5717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16161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61616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61616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61616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61616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16161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16161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161616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61616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16161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0" y="955514"/>
            <a:ext cx="9143999" cy="1584175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rgbClr val="568893"/>
                </a:solidFill>
              </a:rPr>
              <a:t>National Prostate Cancer Audit</a:t>
            </a:r>
            <a:br>
              <a:rPr lang="en-GB" sz="4000" dirty="0">
                <a:solidFill>
                  <a:srgbClr val="568893"/>
                </a:solidFill>
              </a:rPr>
            </a:br>
            <a:r>
              <a:rPr lang="en-GB" sz="4000" b="1" dirty="0">
                <a:solidFill>
                  <a:srgbClr val="568893"/>
                </a:solidFill>
              </a:rPr>
              <a:t>Patient Survey - summary</a:t>
            </a:r>
            <a:endParaRPr lang="en-GB" sz="4800" b="1" dirty="0">
              <a:solidFill>
                <a:srgbClr val="56889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BEE1143-320C-407D-9C95-628273887099}"/>
              </a:ext>
            </a:extLst>
          </p:cNvPr>
          <p:cNvSpPr txBox="1">
            <a:spLocks/>
          </p:cNvSpPr>
          <p:nvPr/>
        </p:nvSpPr>
        <p:spPr bwMode="auto">
          <a:xfrm>
            <a:off x="0" y="2996952"/>
            <a:ext cx="9144000" cy="2083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Commissioned by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HQIP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on behalf of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NHS England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and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Welsh Government</a:t>
            </a:r>
          </a:p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Based at the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Clinical Effectiveness Unit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b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Royal College of Surgeons / London School of Hygiene &amp; Tropical Medicine</a:t>
            </a:r>
          </a:p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Clinical leadership provided by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BAUS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and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BUG</a:t>
            </a:r>
          </a:p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partners: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National Cancer Registry and Analysis Service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PHE;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Wales Cancer Network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PHW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5DD6479-EEFC-43B8-BFE4-7EA9047CFDE8}"/>
              </a:ext>
            </a:extLst>
          </p:cNvPr>
          <p:cNvGrpSpPr/>
          <p:nvPr/>
        </p:nvGrpSpPr>
        <p:grpSpPr>
          <a:xfrm>
            <a:off x="506915" y="5053302"/>
            <a:ext cx="8130168" cy="1162050"/>
            <a:chOff x="679064" y="5000308"/>
            <a:chExt cx="8130168" cy="1162050"/>
          </a:xfrm>
          <a:noFill/>
        </p:grpSpPr>
        <p:pic>
          <p:nvPicPr>
            <p:cNvPr id="7" name="Picture 6" descr="phetemplogo.png">
              <a:extLst>
                <a:ext uri="{FF2B5EF4-FFF2-40B4-BE49-F238E27FC236}">
                  <a16:creationId xmlns:a16="http://schemas.microsoft.com/office/drawing/2014/main" id="{06616959-ADBB-49E8-AE4B-51452D5F13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84068" y="5338767"/>
              <a:ext cx="1546860" cy="780098"/>
            </a:xfrm>
            <a:prstGeom prst="rect">
              <a:avLst/>
            </a:prstGeom>
            <a:grpFill/>
          </p:spPr>
        </p:pic>
        <p:pic>
          <p:nvPicPr>
            <p:cNvPr id="8" name="Picture 7" descr="BUG logolarger.jpg">
              <a:extLst>
                <a:ext uri="{FF2B5EF4-FFF2-40B4-BE49-F238E27FC236}">
                  <a16:creationId xmlns:a16="http://schemas.microsoft.com/office/drawing/2014/main" id="{646EB63F-508B-48B4-91F3-550F341E9B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56676" y="5264857"/>
              <a:ext cx="845820" cy="777240"/>
            </a:xfrm>
            <a:prstGeom prst="rect">
              <a:avLst/>
            </a:prstGeom>
            <a:grpFill/>
          </p:spPr>
        </p:pic>
        <p:pic>
          <p:nvPicPr>
            <p:cNvPr id="9" name="Picture 8" descr="NEW Cross Keys and BAUS text_Green.jpeg">
              <a:extLst>
                <a:ext uri="{FF2B5EF4-FFF2-40B4-BE49-F238E27FC236}">
                  <a16:creationId xmlns:a16="http://schemas.microsoft.com/office/drawing/2014/main" id="{F6213F0C-2713-4039-AA75-4BA99660B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61267" y="5120569"/>
              <a:ext cx="1047965" cy="921528"/>
            </a:xfrm>
            <a:prstGeom prst="rect">
              <a:avLst/>
            </a:prstGeom>
            <a:grpFill/>
          </p:spPr>
        </p:pic>
        <p:pic>
          <p:nvPicPr>
            <p:cNvPr id="10" name="Picture 9" descr="HQIP_logo_mid res.jpg">
              <a:extLst>
                <a:ext uri="{FF2B5EF4-FFF2-40B4-BE49-F238E27FC236}">
                  <a16:creationId xmlns:a16="http://schemas.microsoft.com/office/drawing/2014/main" id="{1693F341-13EE-4B1B-BF61-D05C3BCB3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14923" y="5415535"/>
              <a:ext cx="1514475" cy="705803"/>
            </a:xfrm>
            <a:prstGeom prst="rect">
              <a:avLst/>
            </a:prstGeom>
            <a:grpFill/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CC438C0-30FA-42A7-8C4F-0A81F8EF9AD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94567" y="5415535"/>
              <a:ext cx="1193078" cy="626562"/>
            </a:xfrm>
            <a:prstGeom prst="rect">
              <a:avLst/>
            </a:prstGeom>
            <a:grpFill/>
          </p:spPr>
        </p:pic>
        <p:pic>
          <p:nvPicPr>
            <p:cNvPr id="12" name="Picture 11" descr="C:\Users\jnossiter\Desktop\Portrait print.jpg">
              <a:extLst>
                <a:ext uri="{FF2B5EF4-FFF2-40B4-BE49-F238E27FC236}">
                  <a16:creationId xmlns:a16="http://schemas.microsoft.com/office/drawing/2014/main" id="{977A41B0-04B4-4253-91CA-22B38B690B1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064" y="5000308"/>
              <a:ext cx="793750" cy="1162050"/>
            </a:xfrm>
            <a:prstGeom prst="rect">
              <a:avLst/>
            </a:prstGeom>
            <a:grp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334285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2122"/>
            <a:ext cx="82296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73038" algn="l"/>
            <a:r>
              <a:rPr lang="en-GB" sz="3200" b="1" dirty="0">
                <a:solidFill>
                  <a:srgbClr val="568893"/>
                </a:solidFill>
                <a:effectLst/>
              </a:rPr>
              <a:t>NPCA patient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5969"/>
            <a:ext cx="8686800" cy="5018240"/>
          </a:xfrm>
        </p:spPr>
        <p:txBody>
          <a:bodyPr/>
          <a:lstStyle/>
          <a:p>
            <a:pPr marL="400050" eaLnBrk="1" hangingPunct="1">
              <a:spcBef>
                <a:spcPts val="0"/>
              </a:spcBef>
              <a:defRPr/>
            </a:pPr>
            <a:r>
              <a:rPr lang="en-GB" sz="2400" dirty="0">
                <a:solidFill>
                  <a:schemeClr val="accent4">
                    <a:lumMod val="10000"/>
                  </a:schemeClr>
                </a:solidFill>
              </a:rPr>
              <a:t>Aim: to find out </a:t>
            </a:r>
            <a:r>
              <a:rPr lang="en-GB" sz="2400" dirty="0">
                <a:solidFill>
                  <a:srgbClr val="000000"/>
                </a:solidFill>
              </a:rPr>
              <a:t>men’s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>
                <a:solidFill>
                  <a:schemeClr val="accent4">
                    <a:lumMod val="10000"/>
                  </a:schemeClr>
                </a:solidFill>
              </a:rPr>
              <a:t>views on</a:t>
            </a:r>
          </a:p>
          <a:p>
            <a:pPr marL="800100" lvl="1" eaLnBrk="1" hangingPunct="1">
              <a:spcBef>
                <a:spcPts val="0"/>
              </a:spcBef>
              <a:defRPr/>
            </a:pPr>
            <a:r>
              <a:rPr lang="en-GB" sz="1800" dirty="0">
                <a:solidFill>
                  <a:schemeClr val="accent4">
                    <a:lumMod val="10000"/>
                  </a:schemeClr>
                </a:solidFill>
              </a:rPr>
              <a:t>their experience of care since they received a diagnosis of prostate cancer </a:t>
            </a:r>
          </a:p>
          <a:p>
            <a:pPr marL="800100" lvl="1" eaLnBrk="1" hangingPunct="1">
              <a:spcBef>
                <a:spcPts val="0"/>
              </a:spcBef>
              <a:defRPr/>
            </a:pPr>
            <a:r>
              <a:rPr lang="en-GB" sz="1800" dirty="0"/>
              <a:t>their views on their side effects after treatment and how this impacts on their </a:t>
            </a:r>
            <a:r>
              <a:rPr lang="en-GB" sz="1800" dirty="0">
                <a:solidFill>
                  <a:srgbClr val="000000"/>
                </a:solidFill>
              </a:rPr>
              <a:t>daily lives</a:t>
            </a:r>
          </a:p>
          <a:p>
            <a:pPr marL="514350" lvl="1" indent="0" eaLnBrk="1" hangingPunct="1">
              <a:spcBef>
                <a:spcPts val="0"/>
              </a:spcBef>
              <a:buNone/>
              <a:defRPr/>
            </a:pPr>
            <a:endParaRPr lang="en-GB" sz="1200" dirty="0">
              <a:solidFill>
                <a:srgbClr val="057B97"/>
              </a:solidFill>
            </a:endParaRPr>
          </a:p>
          <a:p>
            <a:pPr lvl="0">
              <a:spcBef>
                <a:spcPts val="0"/>
              </a:spcBef>
            </a:pPr>
            <a:r>
              <a:rPr lang="en-GB" sz="2400" dirty="0">
                <a:solidFill>
                  <a:schemeClr val="accent4">
                    <a:lumMod val="10000"/>
                  </a:schemeClr>
                </a:solidFill>
              </a:rPr>
              <a:t>The survey was sent to men at least 18 months after diagnosis: </a:t>
            </a:r>
          </a:p>
          <a:p>
            <a:pPr lvl="1">
              <a:spcBef>
                <a:spcPts val="0"/>
              </a:spcBef>
            </a:pPr>
            <a:r>
              <a:rPr lang="en-GB" sz="1800" dirty="0">
                <a:solidFill>
                  <a:schemeClr val="accent4">
                    <a:lumMod val="10000"/>
                  </a:schemeClr>
                </a:solidFill>
              </a:rPr>
              <a:t>diagnosed between 1</a:t>
            </a:r>
            <a:r>
              <a:rPr lang="en-GB" sz="1800" baseline="30000" dirty="0">
                <a:solidFill>
                  <a:schemeClr val="accent4">
                    <a:lumMod val="10000"/>
                  </a:schemeClr>
                </a:solidFill>
              </a:rPr>
              <a:t>st</a:t>
            </a:r>
            <a:r>
              <a:rPr lang="en-GB" sz="1800" dirty="0">
                <a:solidFill>
                  <a:schemeClr val="accent4">
                    <a:lumMod val="10000"/>
                  </a:schemeClr>
                </a:solidFill>
              </a:rPr>
              <a:t> April 2014 – 30</a:t>
            </a:r>
            <a:r>
              <a:rPr lang="en-GB" sz="1800" baseline="30000" dirty="0">
                <a:solidFill>
                  <a:schemeClr val="accent4">
                    <a:lumMod val="10000"/>
                  </a:schemeClr>
                </a:solidFill>
              </a:rPr>
              <a:t>th</a:t>
            </a:r>
            <a:r>
              <a:rPr lang="en-GB" sz="1800" dirty="0">
                <a:solidFill>
                  <a:schemeClr val="accent4">
                    <a:lumMod val="10000"/>
                  </a:schemeClr>
                </a:solidFill>
              </a:rPr>
              <a:t> September 2016 in England and 1</a:t>
            </a:r>
            <a:r>
              <a:rPr lang="en-GB" sz="1800" baseline="30000" dirty="0">
                <a:solidFill>
                  <a:schemeClr val="accent4">
                    <a:lumMod val="10000"/>
                  </a:schemeClr>
                </a:solidFill>
              </a:rPr>
              <a:t>st</a:t>
            </a:r>
            <a:r>
              <a:rPr lang="en-GB" sz="1800" dirty="0">
                <a:solidFill>
                  <a:schemeClr val="accent4">
                    <a:lumMod val="10000"/>
                  </a:schemeClr>
                </a:solidFill>
              </a:rPr>
              <a:t> April 2015 – 30</a:t>
            </a:r>
            <a:r>
              <a:rPr lang="en-GB" sz="1800" baseline="30000" dirty="0">
                <a:solidFill>
                  <a:schemeClr val="accent4">
                    <a:lumMod val="10000"/>
                  </a:schemeClr>
                </a:solidFill>
              </a:rPr>
              <a:t>th</a:t>
            </a:r>
            <a:r>
              <a:rPr lang="en-GB" sz="1800" dirty="0">
                <a:solidFill>
                  <a:schemeClr val="accent4">
                    <a:lumMod val="10000"/>
                  </a:schemeClr>
                </a:solidFill>
              </a:rPr>
              <a:t> September 2016 in Wales</a:t>
            </a:r>
          </a:p>
          <a:p>
            <a:pPr lvl="1">
              <a:spcBef>
                <a:spcPts val="0"/>
              </a:spcBef>
            </a:pPr>
            <a:r>
              <a:rPr lang="en-GB" sz="1800" dirty="0">
                <a:solidFill>
                  <a:schemeClr val="accent4">
                    <a:lumMod val="10000"/>
                  </a:schemeClr>
                </a:solidFill>
              </a:rPr>
              <a:t>who </a:t>
            </a:r>
            <a:r>
              <a:rPr lang="en-GB" sz="1800" dirty="0">
                <a:solidFill>
                  <a:schemeClr val="bg2">
                    <a:lumMod val="10000"/>
                  </a:schemeClr>
                </a:solidFill>
              </a:rPr>
              <a:t>were on active surveillance or who </a:t>
            </a:r>
            <a:r>
              <a:rPr lang="en-GB" sz="1800" dirty="0">
                <a:solidFill>
                  <a:schemeClr val="accent4">
                    <a:lumMod val="10000"/>
                  </a:schemeClr>
                </a:solidFill>
              </a:rPr>
              <a:t>had radical </a:t>
            </a:r>
            <a:r>
              <a:rPr lang="en-GB" sz="1800" dirty="0">
                <a:solidFill>
                  <a:schemeClr val="bg2">
                    <a:lumMod val="10000"/>
                  </a:schemeClr>
                </a:solidFill>
              </a:rPr>
              <a:t>treatment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GB" sz="1200" dirty="0">
              <a:solidFill>
                <a:srgbClr val="057B97"/>
              </a:solidFill>
            </a:endParaRPr>
          </a:p>
          <a:p>
            <a:pPr>
              <a:spcBef>
                <a:spcPts val="0"/>
              </a:spcBef>
            </a:pPr>
            <a:r>
              <a:rPr lang="en-GB" sz="2400" dirty="0"/>
              <a:t>Successful patient engagement – high response rates</a:t>
            </a:r>
          </a:p>
          <a:p>
            <a:pPr marL="800100" lvl="1">
              <a:spcBef>
                <a:spcPts val="0"/>
              </a:spcBef>
              <a:defRPr/>
            </a:pPr>
            <a:r>
              <a:rPr lang="en-GB" sz="1800" dirty="0"/>
              <a:t>England: </a:t>
            </a:r>
            <a:r>
              <a:rPr lang="en-GB" sz="1800" b="1" dirty="0">
                <a:solidFill>
                  <a:srgbClr val="568893"/>
                </a:solidFill>
              </a:rPr>
              <a:t>survey sent to 47,978 men</a:t>
            </a:r>
            <a:r>
              <a:rPr lang="en-GB" sz="1800" dirty="0">
                <a:solidFill>
                  <a:schemeClr val="accent4">
                    <a:lumMod val="10000"/>
                  </a:schemeClr>
                </a:solidFill>
              </a:rPr>
              <a:t> - </a:t>
            </a:r>
            <a:r>
              <a:rPr lang="en-GB" sz="1800" b="1" dirty="0">
                <a:solidFill>
                  <a:srgbClr val="000000"/>
                </a:solidFill>
              </a:rPr>
              <a:t>73% responded (34,465)</a:t>
            </a:r>
          </a:p>
          <a:p>
            <a:pPr marL="800100" lvl="1">
              <a:spcBef>
                <a:spcPts val="0"/>
              </a:spcBef>
              <a:defRPr/>
            </a:pPr>
            <a:r>
              <a:rPr lang="en-GB" sz="1800" dirty="0"/>
              <a:t>Wales: </a:t>
            </a:r>
            <a:r>
              <a:rPr lang="en-GB" sz="1800" b="1" dirty="0">
                <a:solidFill>
                  <a:srgbClr val="568893"/>
                </a:solidFill>
              </a:rPr>
              <a:t>survey sent to 2,083 men </a:t>
            </a:r>
            <a:r>
              <a:rPr lang="en-GB" sz="1800" dirty="0">
                <a:solidFill>
                  <a:schemeClr val="accent4">
                    <a:lumMod val="10000"/>
                  </a:schemeClr>
                </a:solidFill>
              </a:rPr>
              <a:t>-</a:t>
            </a:r>
            <a:r>
              <a:rPr lang="en-GB" sz="1800" b="1" dirty="0">
                <a:solidFill>
                  <a:srgbClr val="568893"/>
                </a:solidFill>
              </a:rPr>
              <a:t> </a:t>
            </a:r>
            <a:r>
              <a:rPr lang="en-GB" sz="1800" b="1" dirty="0">
                <a:solidFill>
                  <a:srgbClr val="000000"/>
                </a:solidFill>
              </a:rPr>
              <a:t>74% responded (1,534)</a:t>
            </a:r>
          </a:p>
          <a:p>
            <a:pPr marL="514350" lvl="1" indent="0">
              <a:spcBef>
                <a:spcPts val="0"/>
              </a:spcBef>
              <a:buNone/>
              <a:defRPr/>
            </a:pPr>
            <a:endParaRPr lang="en-GB" sz="1200" dirty="0">
              <a:solidFill>
                <a:srgbClr val="057B97"/>
              </a:solidFill>
            </a:endParaRPr>
          </a:p>
          <a:p>
            <a:pPr>
              <a:spcBef>
                <a:spcPts val="0"/>
              </a:spcBef>
            </a:pPr>
            <a:r>
              <a:rPr lang="en-GB" sz="2400" dirty="0">
                <a:solidFill>
                  <a:schemeClr val="accent4">
                    <a:lumMod val="10000"/>
                  </a:schemeClr>
                </a:solidFill>
              </a:rPr>
              <a:t>Results presented in </a:t>
            </a:r>
            <a:r>
              <a:rPr lang="en-GB" sz="2400" dirty="0">
                <a:solidFill>
                  <a:schemeClr val="accent4">
                    <a:lumMod val="10000"/>
                  </a:schemeClr>
                </a:solidFill>
                <a:hlinkClick r:id="rId3"/>
              </a:rPr>
              <a:t>Annual Report 2018</a:t>
            </a:r>
            <a:r>
              <a:rPr lang="en-GB" sz="2400" dirty="0">
                <a:solidFill>
                  <a:schemeClr val="accent4">
                    <a:lumMod val="10000"/>
                  </a:schemeClr>
                </a:solidFill>
              </a:rPr>
              <a:t> and </a:t>
            </a:r>
            <a:r>
              <a:rPr lang="en-GB" sz="2400" dirty="0">
                <a:solidFill>
                  <a:schemeClr val="accent4">
                    <a:lumMod val="10000"/>
                  </a:schemeClr>
                </a:solidFill>
                <a:hlinkClick r:id="rId3"/>
              </a:rPr>
              <a:t>Patient Summary</a:t>
            </a:r>
            <a:r>
              <a:rPr lang="en-GB" sz="2400" dirty="0">
                <a:solidFill>
                  <a:schemeClr val="accent4">
                    <a:lumMod val="10000"/>
                  </a:schemeClr>
                </a:solidFill>
              </a:rPr>
              <a:t>:</a:t>
            </a:r>
          </a:p>
          <a:p>
            <a:pPr lvl="1">
              <a:spcBef>
                <a:spcPts val="0"/>
              </a:spcBef>
            </a:pPr>
            <a:r>
              <a:rPr lang="en-GB" sz="1800" dirty="0">
                <a:solidFill>
                  <a:schemeClr val="accent4">
                    <a:lumMod val="10000"/>
                  </a:schemeClr>
                </a:solidFill>
              </a:rPr>
              <a:t>men diagnosed 1</a:t>
            </a:r>
            <a:r>
              <a:rPr lang="en-GB" sz="1800" baseline="30000" dirty="0">
                <a:solidFill>
                  <a:schemeClr val="accent4">
                    <a:lumMod val="10000"/>
                  </a:schemeClr>
                </a:solidFill>
              </a:rPr>
              <a:t>st</a:t>
            </a:r>
            <a:r>
              <a:rPr lang="en-GB" sz="1800" dirty="0">
                <a:solidFill>
                  <a:schemeClr val="accent4">
                    <a:lumMod val="10000"/>
                  </a:schemeClr>
                </a:solidFill>
              </a:rPr>
              <a:t> April 2015 – 30</a:t>
            </a:r>
            <a:r>
              <a:rPr lang="en-GB" sz="1800" baseline="30000" dirty="0">
                <a:solidFill>
                  <a:schemeClr val="accent4">
                    <a:lumMod val="10000"/>
                  </a:schemeClr>
                </a:solidFill>
              </a:rPr>
              <a:t>th</a:t>
            </a:r>
            <a:r>
              <a:rPr lang="en-GB" sz="1800" dirty="0">
                <a:solidFill>
                  <a:schemeClr val="accent4">
                    <a:lumMod val="10000"/>
                  </a:schemeClr>
                </a:solidFill>
              </a:rPr>
              <a:t> September 2016 in England and Wales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GB" sz="1000" dirty="0">
                <a:solidFill>
                  <a:schemeClr val="accent4">
                    <a:lumMod val="10000"/>
                  </a:schemeClr>
                </a:solidFill>
              </a:rPr>
              <a:t>  </a:t>
            </a:r>
          </a:p>
          <a:p>
            <a:pPr>
              <a:spcBef>
                <a:spcPts val="0"/>
              </a:spcBef>
            </a:pPr>
            <a:r>
              <a:rPr lang="en-GB" sz="2400" dirty="0">
                <a:solidFill>
                  <a:srgbClr val="000000"/>
                </a:solidFill>
                <a:cs typeface="Montserrat-Regular"/>
              </a:rPr>
              <a:t>Further round of the patient survey in progress</a:t>
            </a:r>
            <a:endParaRPr lang="en-US" sz="1800" dirty="0">
              <a:solidFill>
                <a:srgbClr val="000000"/>
              </a:solidFill>
              <a:cs typeface="Montserrat-Regular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1600" dirty="0">
              <a:solidFill>
                <a:srgbClr val="568893"/>
              </a:solidFill>
              <a:cs typeface="Montserrat-Regular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2000" dirty="0">
              <a:solidFill>
                <a:srgbClr val="000000"/>
              </a:solidFill>
              <a:cs typeface="Montserrat-Regular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2000" dirty="0">
              <a:solidFill>
                <a:srgbClr val="000000"/>
              </a:solidFill>
              <a:cs typeface="Montserrat-Regular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2400" dirty="0">
              <a:solidFill>
                <a:srgbClr val="000000"/>
              </a:solidFill>
              <a:cs typeface="Montserrat-Regular"/>
            </a:endParaRPr>
          </a:p>
          <a:p>
            <a:pPr lvl="1">
              <a:spcBef>
                <a:spcPts val="0"/>
              </a:spcBef>
            </a:pPr>
            <a:endParaRPr lang="en-US" sz="2000" dirty="0">
              <a:solidFill>
                <a:srgbClr val="000000"/>
              </a:solidFill>
              <a:cs typeface="Montserrat-Regular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2400" dirty="0">
              <a:solidFill>
                <a:srgbClr val="000000"/>
              </a:solidFill>
              <a:cs typeface="Montserrat-Regular"/>
            </a:endParaRPr>
          </a:p>
          <a:p>
            <a:pPr>
              <a:spcBef>
                <a:spcPts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486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69961C3D-5163-4CD1-A524-EFB9C92E5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556604"/>
            <a:ext cx="8229600" cy="84603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73038" algn="l"/>
            <a:r>
              <a:rPr lang="en-GB" sz="3200" b="1" dirty="0">
                <a:solidFill>
                  <a:srgbClr val="568893"/>
                </a:solidFill>
                <a:effectLst/>
              </a:rPr>
              <a:t>Patient experience of care – key findings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D59B9A9-6072-4116-AD47-180973BE25ED}"/>
              </a:ext>
            </a:extLst>
          </p:cNvPr>
          <p:cNvGrpSpPr/>
          <p:nvPr/>
        </p:nvGrpSpPr>
        <p:grpSpPr>
          <a:xfrm>
            <a:off x="453752" y="1498663"/>
            <a:ext cx="8197510" cy="1143000"/>
            <a:chOff x="453753" y="1408705"/>
            <a:chExt cx="8197510" cy="1143000"/>
          </a:xfrm>
        </p:grpSpPr>
        <p:pic>
          <p:nvPicPr>
            <p:cNvPr id="11" name="Picture 10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731" b="22069"/>
            <a:stretch/>
          </p:blipFill>
          <p:spPr bwMode="auto">
            <a:xfrm>
              <a:off x="4790028" y="1421066"/>
              <a:ext cx="3861235" cy="11182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" name="Title 1">
              <a:extLst>
                <a:ext uri="{FF2B5EF4-FFF2-40B4-BE49-F238E27FC236}">
                  <a16:creationId xmlns:a16="http://schemas.microsoft.com/office/drawing/2014/main" id="{A3138466-806E-4E20-9708-C8C0F17D94D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53753" y="1408705"/>
              <a:ext cx="3963693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rgbClr val="16161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161616"/>
                  </a:solidFill>
                  <a:latin typeface="Calibri" pitchFamily="34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161616"/>
                  </a:solidFill>
                  <a:latin typeface="Calibri" pitchFamily="34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161616"/>
                  </a:solidFill>
                  <a:latin typeface="Calibri" pitchFamily="34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161616"/>
                  </a:solidFill>
                  <a:latin typeface="Calibri" pitchFamily="34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400050" marR="0" lvl="0" indent="-342900" algn="just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 typeface="Arial" charset="0"/>
                <a:buChar char="•"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DADADA">
                      <a:lumMod val="10000"/>
                    </a:srgbClr>
                  </a:solidFill>
                  <a:effectLst/>
                  <a:uLnTx/>
                  <a:uFillTx/>
                  <a:latin typeface="Calibri"/>
                  <a:ea typeface="+mj-ea"/>
                  <a:cs typeface="+mj-cs"/>
                </a:rPr>
                <a:t>Before your cancer treatment started, how much information were you given about your condition and treatment?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70697E-D880-4553-9756-0DCF76C70478}"/>
              </a:ext>
            </a:extLst>
          </p:cNvPr>
          <p:cNvGrpSpPr/>
          <p:nvPr/>
        </p:nvGrpSpPr>
        <p:grpSpPr>
          <a:xfrm>
            <a:off x="453752" y="2760231"/>
            <a:ext cx="8659933" cy="1143000"/>
            <a:chOff x="445980" y="2568382"/>
            <a:chExt cx="8659933" cy="114300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C9B1F4F-9EFC-4E0F-8E0F-1D7638B028C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4191"/>
            <a:stretch/>
          </p:blipFill>
          <p:spPr>
            <a:xfrm>
              <a:off x="4791537" y="2734359"/>
              <a:ext cx="4314376" cy="608617"/>
            </a:xfrm>
            <a:prstGeom prst="rect">
              <a:avLst/>
            </a:prstGeom>
          </p:spPr>
        </p:pic>
        <p:sp>
          <p:nvSpPr>
            <p:cNvPr id="19" name="Title 1">
              <a:extLst>
                <a:ext uri="{FF2B5EF4-FFF2-40B4-BE49-F238E27FC236}">
                  <a16:creationId xmlns:a16="http://schemas.microsoft.com/office/drawing/2014/main" id="{A5613A1B-0925-4038-AEF0-C5DFF4073892}"/>
                </a:ext>
              </a:extLst>
            </p:cNvPr>
            <p:cNvSpPr txBox="1">
              <a:spLocks/>
            </p:cNvSpPr>
            <p:nvPr/>
          </p:nvSpPr>
          <p:spPr>
            <a:xfrm>
              <a:off x="445980" y="2568382"/>
              <a:ext cx="3952249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400050" indent="-342900" eaLnBrk="1" hangingPunct="1">
                <a:spcBef>
                  <a:spcPts val="0"/>
                </a:spcBef>
                <a:buFont typeface="Arial" charset="0"/>
                <a:buChar char="•"/>
                <a:defRPr sz="1800">
                  <a:solidFill>
                    <a:schemeClr val="accent4">
                      <a:lumMod val="10000"/>
                    </a:schemeClr>
                  </a:solidFill>
                  <a:effectLst/>
                  <a:latin typeface="+mn-lt"/>
                </a:defRPr>
              </a:lvl1pPr>
              <a:lvl2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2pPr>
              <a:lvl3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3pPr>
              <a:lvl4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4pPr>
              <a:lvl5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5pPr>
              <a:lvl6pPr marL="4572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6pPr>
              <a:lvl7pPr marL="9144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7pPr>
              <a:lvl8pPr marL="13716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8pPr>
              <a:lvl9pPr marL="18288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9pPr>
            </a:lstStyle>
            <a:p>
              <a:pPr marL="400050" marR="0" lvl="0" indent="-342900" algn="just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 typeface="Arial" charset="0"/>
                <a:buChar char="•"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DADADA">
                      <a:lumMod val="1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Were you involved as much as you wanted in decisions about your care and treatment?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8674D18-C4F1-47FF-85FE-A0AD985D80BD}"/>
              </a:ext>
            </a:extLst>
          </p:cNvPr>
          <p:cNvGrpSpPr/>
          <p:nvPr/>
        </p:nvGrpSpPr>
        <p:grpSpPr>
          <a:xfrm>
            <a:off x="431881" y="5157192"/>
            <a:ext cx="8696573" cy="1143000"/>
            <a:chOff x="431881" y="5043102"/>
            <a:chExt cx="8696573" cy="114300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8EC8CB4-D300-41EA-A22E-8B4FD276A936}"/>
                </a:ext>
              </a:extLst>
            </p:cNvPr>
            <p:cNvGrpSpPr/>
            <p:nvPr/>
          </p:nvGrpSpPr>
          <p:grpSpPr>
            <a:xfrm>
              <a:off x="4707672" y="5083282"/>
              <a:ext cx="4420782" cy="1102819"/>
              <a:chOff x="4962108" y="4365104"/>
              <a:chExt cx="4866477" cy="1143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39E422D-9EB7-4F7F-9AAA-FC2D57703826}"/>
                  </a:ext>
                </a:extLst>
              </p:cNvPr>
              <p:cNvSpPr/>
              <p:nvPr/>
            </p:nvSpPr>
            <p:spPr>
              <a:xfrm>
                <a:off x="5004048" y="4365104"/>
                <a:ext cx="4824536" cy="1143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CE09F7F-B094-4E9E-8331-31DA479E7C59}"/>
                  </a:ext>
                </a:extLst>
              </p:cNvPr>
              <p:cNvGrpSpPr/>
              <p:nvPr/>
            </p:nvGrpSpPr>
            <p:grpSpPr>
              <a:xfrm>
                <a:off x="4962108" y="4365104"/>
                <a:ext cx="4866477" cy="1133475"/>
                <a:chOff x="1793210" y="2056198"/>
                <a:chExt cx="4866477" cy="1133475"/>
              </a:xfrm>
              <a:solidFill>
                <a:schemeClr val="accent3"/>
              </a:solidFill>
            </p:grpSpPr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C591B2FF-6C4B-4D00-8D9C-8B330FC44B18}"/>
                    </a:ext>
                  </a:extLst>
                </p:cNvPr>
                <p:cNvSpPr txBox="1"/>
                <p:nvPr/>
              </p:nvSpPr>
              <p:spPr>
                <a:xfrm>
                  <a:off x="2609330" y="2451248"/>
                  <a:ext cx="281997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>
                          <a:lumMod val="50000"/>
                        </a:srgbClr>
                      </a:solidFill>
                      <a:effectLst/>
                      <a:uLnTx/>
                      <a:uFillTx/>
                      <a:latin typeface="Montserrat-Regular"/>
                      <a:ea typeface="+mn-ea"/>
                      <a:cs typeface="+mn-cs"/>
                    </a:rPr>
                    <a:t>of men rated their care as</a:t>
                  </a:r>
                </a:p>
              </p:txBody>
            </p:sp>
            <p:pic>
              <p:nvPicPr>
                <p:cNvPr id="10" name="Picture 9">
                  <a:extLst>
                    <a:ext uri="{FF2B5EF4-FFF2-40B4-BE49-F238E27FC236}">
                      <a16:creationId xmlns:a16="http://schemas.microsoft.com/office/drawing/2014/main" id="{D1F85F19-8F03-4CCD-AC92-47EADEE86F3A}"/>
                    </a:ext>
                  </a:extLst>
                </p:cNvPr>
                <p:cNvPicPr/>
                <p:nvPr/>
              </p:nvPicPr>
              <p:blipFill rotWithShape="1">
                <a:blip r:embed="rId4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74937"/>
                <a:stretch/>
              </p:blipFill>
              <p:spPr bwMode="auto">
                <a:xfrm>
                  <a:off x="1793210" y="2056198"/>
                  <a:ext cx="952499" cy="11334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12" name="Picture 11">
                  <a:extLst>
                    <a:ext uri="{FF2B5EF4-FFF2-40B4-BE49-F238E27FC236}">
                      <a16:creationId xmlns:a16="http://schemas.microsoft.com/office/drawing/2014/main" id="{1F341F9D-44C1-4686-8FA7-67F0166067AB}"/>
                    </a:ext>
                  </a:extLst>
                </p:cNvPr>
                <p:cNvPicPr/>
                <p:nvPr/>
              </p:nvPicPr>
              <p:blipFill rotWithShape="1">
                <a:blip r:embed="rId4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73434" r="11402"/>
                <a:stretch/>
              </p:blipFill>
              <p:spPr bwMode="auto">
                <a:xfrm>
                  <a:off x="5290771" y="2302830"/>
                  <a:ext cx="446725" cy="7464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sp>
              <p:nvSpPr>
                <p:cNvPr id="13" name="TextBox 6">
                  <a:extLst>
                    <a:ext uri="{FF2B5EF4-FFF2-40B4-BE49-F238E27FC236}">
                      <a16:creationId xmlns:a16="http://schemas.microsoft.com/office/drawing/2014/main" id="{B19D77DA-8330-4AFA-8F57-158ECAA6B3D4}"/>
                    </a:ext>
                  </a:extLst>
                </p:cNvPr>
                <p:cNvSpPr txBox="1"/>
                <p:nvPr/>
              </p:nvSpPr>
              <p:spPr>
                <a:xfrm>
                  <a:off x="5765780" y="2451259"/>
                  <a:ext cx="893907" cy="35088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>
                          <a:lumMod val="50000"/>
                        </a:srgbClr>
                      </a:solidFill>
                      <a:effectLst/>
                      <a:uLnTx/>
                      <a:uFillTx/>
                      <a:latin typeface="Montserrat-Regular"/>
                      <a:ea typeface="+mn-ea"/>
                      <a:cs typeface="+mn-cs"/>
                    </a:rPr>
                    <a:t>or higher</a:t>
                  </a:r>
                </a:p>
              </p:txBody>
            </p:sp>
          </p:grpSp>
        </p:grpSp>
        <p:sp>
          <p:nvSpPr>
            <p:cNvPr id="20" name="Title 1">
              <a:extLst>
                <a:ext uri="{FF2B5EF4-FFF2-40B4-BE49-F238E27FC236}">
                  <a16:creationId xmlns:a16="http://schemas.microsoft.com/office/drawing/2014/main" id="{12ED9B9F-878C-4BBA-9B83-8A44E3E92349}"/>
                </a:ext>
              </a:extLst>
            </p:cNvPr>
            <p:cNvSpPr txBox="1">
              <a:spLocks/>
            </p:cNvSpPr>
            <p:nvPr/>
          </p:nvSpPr>
          <p:spPr>
            <a:xfrm>
              <a:off x="431881" y="5043102"/>
              <a:ext cx="3809919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400050" indent="-342900" eaLnBrk="1" hangingPunct="1">
                <a:spcBef>
                  <a:spcPts val="0"/>
                </a:spcBef>
                <a:buFont typeface="Arial" charset="0"/>
                <a:buChar char="•"/>
                <a:defRPr sz="1800">
                  <a:solidFill>
                    <a:schemeClr val="accent4">
                      <a:lumMod val="10000"/>
                    </a:schemeClr>
                  </a:solidFill>
                  <a:effectLst/>
                  <a:latin typeface="+mn-lt"/>
                </a:defRPr>
              </a:lvl1pPr>
              <a:lvl2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2pPr>
              <a:lvl3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3pPr>
              <a:lvl4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4pPr>
              <a:lvl5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5pPr>
              <a:lvl6pPr marL="4572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6pPr>
              <a:lvl7pPr marL="9144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7pPr>
              <a:lvl8pPr marL="13716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8pPr>
              <a:lvl9pPr marL="18288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9pPr>
            </a:lstStyle>
            <a:p>
              <a:pPr marL="400050" marR="0" lvl="0" indent="-342900" algn="just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 typeface="Arial" charset="0"/>
                <a:buChar char="•"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DADADA">
                      <a:lumMod val="1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Overall rating of care on a scale from 0 (very poor) – 10 (very good)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844B2FD-41F8-4E11-BD3A-0F42B84F780A}"/>
              </a:ext>
            </a:extLst>
          </p:cNvPr>
          <p:cNvGrpSpPr/>
          <p:nvPr/>
        </p:nvGrpSpPr>
        <p:grpSpPr>
          <a:xfrm>
            <a:off x="431881" y="3771962"/>
            <a:ext cx="8421377" cy="1324649"/>
            <a:chOff x="434536" y="3617323"/>
            <a:chExt cx="8421377" cy="1324649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0517D26-4245-4035-AAD4-74E839E1EDD8}"/>
                </a:ext>
              </a:extLst>
            </p:cNvPr>
            <p:cNvPicPr/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1895"/>
            <a:stretch/>
          </p:blipFill>
          <p:spPr bwMode="auto">
            <a:xfrm>
              <a:off x="4745773" y="3617323"/>
              <a:ext cx="4110140" cy="13246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" name="Title 1">
              <a:extLst>
                <a:ext uri="{FF2B5EF4-FFF2-40B4-BE49-F238E27FC236}">
                  <a16:creationId xmlns:a16="http://schemas.microsoft.com/office/drawing/2014/main" id="{857AB8E2-7746-436D-A478-3F243A5831ED}"/>
                </a:ext>
              </a:extLst>
            </p:cNvPr>
            <p:cNvSpPr txBox="1">
              <a:spLocks/>
            </p:cNvSpPr>
            <p:nvPr/>
          </p:nvSpPr>
          <p:spPr>
            <a:xfrm>
              <a:off x="434536" y="3798972"/>
              <a:ext cx="3963692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400050" indent="-342900" eaLnBrk="1" hangingPunct="1">
                <a:spcBef>
                  <a:spcPts val="0"/>
                </a:spcBef>
                <a:buFont typeface="Arial" charset="0"/>
                <a:buChar char="•"/>
                <a:defRPr sz="1800">
                  <a:solidFill>
                    <a:schemeClr val="accent4">
                      <a:lumMod val="10000"/>
                    </a:schemeClr>
                  </a:solidFill>
                  <a:effectLst/>
                  <a:latin typeface="+mn-lt"/>
                </a:defRPr>
              </a:lvl1pPr>
              <a:lvl2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2pPr>
              <a:lvl3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3pPr>
              <a:lvl4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4pPr>
              <a:lvl5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5pPr>
              <a:lvl6pPr marL="4572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6pPr>
              <a:lvl7pPr marL="9144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7pPr>
              <a:lvl8pPr marL="13716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8pPr>
              <a:lvl9pPr marL="18288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9pPr>
            </a:lstStyle>
            <a:p>
              <a:pPr marL="400050" marR="0" lvl="0" indent="-342900" algn="just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 typeface="Arial" charset="0"/>
                <a:buChar char="•"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DADADA">
                      <a:lumMod val="1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Were you given the name of a Clinical Nurse Specialist who would be in charge of your care?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7952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57199" y="394571"/>
            <a:ext cx="82296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73038" algn="l"/>
            <a:r>
              <a:rPr lang="en-GB" sz="3200" b="1" dirty="0">
                <a:solidFill>
                  <a:srgbClr val="568893"/>
                </a:solidFill>
                <a:effectLst/>
              </a:rPr>
              <a:t>Patient experience of care by hospital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E0B5E84-09E0-4BFE-AF70-CE04785E0837}"/>
              </a:ext>
            </a:extLst>
          </p:cNvPr>
          <p:cNvGrpSpPr/>
          <p:nvPr/>
        </p:nvGrpSpPr>
        <p:grpSpPr>
          <a:xfrm>
            <a:off x="755576" y="1904768"/>
            <a:ext cx="8690247" cy="1143000"/>
            <a:chOff x="453753" y="1408705"/>
            <a:chExt cx="8690247" cy="1143000"/>
          </a:xfrm>
        </p:grpSpPr>
        <p:sp>
          <p:nvSpPr>
            <p:cNvPr id="10" name="TextBox 9"/>
            <p:cNvSpPr txBox="1">
              <a:spLocks/>
            </p:cNvSpPr>
            <p:nvPr/>
          </p:nvSpPr>
          <p:spPr>
            <a:xfrm>
              <a:off x="4861669" y="1579162"/>
              <a:ext cx="4282331" cy="495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400050" indent="-342900" algn="just" eaLnBrk="1" hangingPunct="1">
                <a:spcBef>
                  <a:spcPts val="0"/>
                </a:spcBef>
                <a:buFont typeface="Arial" charset="0"/>
                <a:buChar char="•"/>
                <a:defRPr sz="2400">
                  <a:solidFill>
                    <a:schemeClr val="accent4">
                      <a:lumMod val="10000"/>
                    </a:schemeClr>
                  </a:solidFill>
                  <a:effectLst/>
                  <a:latin typeface="+mn-lt"/>
                </a:defRPr>
              </a:lvl1pPr>
              <a:lvl2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2pPr>
              <a:lvl3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3pPr>
              <a:lvl4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4pPr>
              <a:lvl5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5pPr>
              <a:lvl6pPr marL="4572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6pPr>
              <a:lvl7pPr marL="9144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7pPr>
              <a:lvl8pPr marL="13716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8pPr>
              <a:lvl9pPr marL="18288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9pPr>
            </a:lstStyle>
            <a:p>
              <a:pPr marL="57150" marR="0" lvl="0" indent="0" algn="just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DADADA">
                      <a:lumMod val="1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90% overall (range: 84% - 93%)</a:t>
              </a:r>
            </a:p>
          </p:txBody>
        </p:sp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E2357CDB-C2E7-4158-B29B-4D2D4EB182FC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53753" y="1408705"/>
              <a:ext cx="3963693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rgbClr val="16161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161616"/>
                  </a:solidFill>
                  <a:latin typeface="Calibri" pitchFamily="34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161616"/>
                  </a:solidFill>
                  <a:latin typeface="Calibri" pitchFamily="34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161616"/>
                  </a:solidFill>
                  <a:latin typeface="Calibri" pitchFamily="34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rgbClr val="161616"/>
                  </a:solidFill>
                  <a:latin typeface="Calibri" pitchFamily="34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400050" marR="0" lvl="0" indent="-342900" algn="just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 typeface="Arial" charset="0"/>
                <a:buChar char="•"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DADADA">
                      <a:lumMod val="10000"/>
                    </a:srgbClr>
                  </a:solidFill>
                  <a:effectLst/>
                  <a:uLnTx/>
                  <a:uFillTx/>
                  <a:latin typeface="Calibri"/>
                  <a:ea typeface="+mj-ea"/>
                  <a:cs typeface="+mj-cs"/>
                </a:rPr>
                <a:t>Given the right amount of information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7C49994-84CC-4BD2-BC76-9FD0BD6395BD}"/>
              </a:ext>
            </a:extLst>
          </p:cNvPr>
          <p:cNvGrpSpPr/>
          <p:nvPr/>
        </p:nvGrpSpPr>
        <p:grpSpPr>
          <a:xfrm>
            <a:off x="747803" y="2780531"/>
            <a:ext cx="8486867" cy="1143000"/>
            <a:chOff x="445980" y="2568382"/>
            <a:chExt cx="8486867" cy="1143000"/>
          </a:xfrm>
        </p:grpSpPr>
        <p:sp>
          <p:nvSpPr>
            <p:cNvPr id="13" name="TextBox 12"/>
            <p:cNvSpPr txBox="1">
              <a:spLocks/>
            </p:cNvSpPr>
            <p:nvPr/>
          </p:nvSpPr>
          <p:spPr>
            <a:xfrm>
              <a:off x="4861668" y="2783277"/>
              <a:ext cx="4071179" cy="495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400050" indent="-342900" algn="just" eaLnBrk="1" hangingPunct="1">
                <a:spcBef>
                  <a:spcPts val="0"/>
                </a:spcBef>
                <a:buFont typeface="Arial" charset="0"/>
                <a:buChar char="•"/>
                <a:defRPr sz="2400">
                  <a:solidFill>
                    <a:schemeClr val="accent4">
                      <a:lumMod val="10000"/>
                    </a:schemeClr>
                  </a:solidFill>
                  <a:effectLst/>
                  <a:latin typeface="+mn-lt"/>
                </a:defRPr>
              </a:lvl1pPr>
              <a:lvl2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2pPr>
              <a:lvl3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3pPr>
              <a:lvl4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4pPr>
              <a:lvl5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5pPr>
              <a:lvl6pPr marL="4572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6pPr>
              <a:lvl7pPr marL="9144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7pPr>
              <a:lvl8pPr marL="13716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8pPr>
              <a:lvl9pPr marL="18288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9pPr>
            </a:lstStyle>
            <a:p>
              <a:pPr marL="57150" marR="0" lvl="0" indent="0" algn="just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DADADA">
                      <a:lumMod val="1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72% overall (range</a:t>
              </a:r>
              <a:r>
                <a: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srgbClr val="DADADA">
                      <a:lumMod val="1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 62</a:t>
              </a: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DADADA">
                      <a:lumMod val="1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% - 83%)</a:t>
              </a:r>
            </a:p>
          </p:txBody>
        </p:sp>
        <p:sp>
          <p:nvSpPr>
            <p:cNvPr id="17" name="Title 1">
              <a:extLst>
                <a:ext uri="{FF2B5EF4-FFF2-40B4-BE49-F238E27FC236}">
                  <a16:creationId xmlns:a16="http://schemas.microsoft.com/office/drawing/2014/main" id="{0FF40B29-9C86-4B51-ABDE-C0C643816BF4}"/>
                </a:ext>
              </a:extLst>
            </p:cNvPr>
            <p:cNvSpPr txBox="1">
              <a:spLocks/>
            </p:cNvSpPr>
            <p:nvPr/>
          </p:nvSpPr>
          <p:spPr>
            <a:xfrm>
              <a:off x="445980" y="2568382"/>
              <a:ext cx="3952249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400050" indent="-342900" eaLnBrk="1" hangingPunct="1">
                <a:spcBef>
                  <a:spcPts val="0"/>
                </a:spcBef>
                <a:buFont typeface="Arial" charset="0"/>
                <a:buChar char="•"/>
                <a:defRPr sz="1800">
                  <a:solidFill>
                    <a:schemeClr val="accent4">
                      <a:lumMod val="10000"/>
                    </a:schemeClr>
                  </a:solidFill>
                  <a:effectLst/>
                  <a:latin typeface="+mn-lt"/>
                </a:defRPr>
              </a:lvl1pPr>
              <a:lvl2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2pPr>
              <a:lvl3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3pPr>
              <a:lvl4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4pPr>
              <a:lvl5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5pPr>
              <a:lvl6pPr marL="4572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6pPr>
              <a:lvl7pPr marL="9144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7pPr>
              <a:lvl8pPr marL="13716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8pPr>
              <a:lvl9pPr marL="18288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9pPr>
            </a:lstStyle>
            <a:p>
              <a:pPr marL="400050" marR="0" lvl="0" indent="-342900" algn="just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 typeface="Arial" charset="0"/>
                <a:buChar char="•"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DADADA">
                      <a:lumMod val="1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Involved as much as you wanted to be in decisions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CA7A7356-3870-44D4-91AF-18DBA85A0B29}"/>
              </a:ext>
            </a:extLst>
          </p:cNvPr>
          <p:cNvGrpSpPr/>
          <p:nvPr/>
        </p:nvGrpSpPr>
        <p:grpSpPr>
          <a:xfrm>
            <a:off x="733703" y="4657340"/>
            <a:ext cx="8500967" cy="1143000"/>
            <a:chOff x="431880" y="4854001"/>
            <a:chExt cx="8500967" cy="1143000"/>
          </a:xfrm>
        </p:grpSpPr>
        <p:sp>
          <p:nvSpPr>
            <p:cNvPr id="15" name="TextBox 14"/>
            <p:cNvSpPr txBox="1">
              <a:spLocks/>
            </p:cNvSpPr>
            <p:nvPr/>
          </p:nvSpPr>
          <p:spPr>
            <a:xfrm>
              <a:off x="4861668" y="5104817"/>
              <a:ext cx="4071179" cy="647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400050" indent="-342900" algn="just" eaLnBrk="1" hangingPunct="1">
                <a:spcBef>
                  <a:spcPts val="0"/>
                </a:spcBef>
                <a:buFont typeface="Arial" charset="0"/>
                <a:buChar char="•"/>
                <a:defRPr sz="2400">
                  <a:solidFill>
                    <a:schemeClr val="accent4">
                      <a:lumMod val="10000"/>
                    </a:schemeClr>
                  </a:solidFill>
                  <a:effectLst/>
                  <a:latin typeface="+mn-lt"/>
                </a:defRPr>
              </a:lvl1pPr>
              <a:lvl2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2pPr>
              <a:lvl3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3pPr>
              <a:lvl4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4pPr>
              <a:lvl5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5pPr>
              <a:lvl6pPr marL="4572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6pPr>
              <a:lvl7pPr marL="9144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7pPr>
              <a:lvl8pPr marL="13716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8pPr>
              <a:lvl9pPr marL="18288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9pPr>
            </a:lstStyle>
            <a:p>
              <a:pPr marL="57150" marR="0" lvl="0" indent="0" algn="just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DADADA">
                      <a:lumMod val="1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89% overall (range: 80% - 94%)</a:t>
              </a:r>
            </a:p>
          </p:txBody>
        </p:sp>
        <p:sp>
          <p:nvSpPr>
            <p:cNvPr id="21" name="Title 1">
              <a:extLst>
                <a:ext uri="{FF2B5EF4-FFF2-40B4-BE49-F238E27FC236}">
                  <a16:creationId xmlns:a16="http://schemas.microsoft.com/office/drawing/2014/main" id="{8D1FB4A6-A7D4-479D-B629-CF3159155B79}"/>
                </a:ext>
              </a:extLst>
            </p:cNvPr>
            <p:cNvSpPr txBox="1">
              <a:spLocks/>
            </p:cNvSpPr>
            <p:nvPr/>
          </p:nvSpPr>
          <p:spPr>
            <a:xfrm>
              <a:off x="431880" y="4854001"/>
              <a:ext cx="3966348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400050" indent="-342900" eaLnBrk="1" hangingPunct="1">
                <a:spcBef>
                  <a:spcPts val="0"/>
                </a:spcBef>
                <a:buFont typeface="Arial" charset="0"/>
                <a:buChar char="•"/>
                <a:defRPr sz="1800">
                  <a:solidFill>
                    <a:schemeClr val="accent4">
                      <a:lumMod val="10000"/>
                    </a:schemeClr>
                  </a:solidFill>
                  <a:effectLst/>
                  <a:latin typeface="+mn-lt"/>
                </a:defRPr>
              </a:lvl1pPr>
              <a:lvl2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2pPr>
              <a:lvl3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3pPr>
              <a:lvl4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4pPr>
              <a:lvl5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5pPr>
              <a:lvl6pPr marL="4572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6pPr>
              <a:lvl7pPr marL="9144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7pPr>
              <a:lvl8pPr marL="13716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8pPr>
              <a:lvl9pPr marL="18288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9pPr>
            </a:lstStyle>
            <a:p>
              <a:pPr marL="400050" marR="0" lvl="0" indent="-342900" algn="just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 typeface="Arial" charset="0"/>
                <a:buChar char="•"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DADADA">
                      <a:lumMod val="1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Overall rating of care 8 or above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BC216604-198F-4521-9806-65CF01EEC1BF}"/>
              </a:ext>
            </a:extLst>
          </p:cNvPr>
          <p:cNvGrpSpPr/>
          <p:nvPr/>
        </p:nvGrpSpPr>
        <p:grpSpPr>
          <a:xfrm>
            <a:off x="736359" y="3781577"/>
            <a:ext cx="8498311" cy="1143000"/>
            <a:chOff x="434536" y="3798972"/>
            <a:chExt cx="8498311" cy="1143000"/>
          </a:xfrm>
        </p:grpSpPr>
        <p:sp>
          <p:nvSpPr>
            <p:cNvPr id="14" name="TextBox 13"/>
            <p:cNvSpPr txBox="1">
              <a:spLocks/>
            </p:cNvSpPr>
            <p:nvPr/>
          </p:nvSpPr>
          <p:spPr>
            <a:xfrm>
              <a:off x="4861668" y="3885339"/>
              <a:ext cx="4071179" cy="647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400050" indent="-342900" algn="just" eaLnBrk="1" hangingPunct="1">
                <a:spcBef>
                  <a:spcPts val="0"/>
                </a:spcBef>
                <a:buFont typeface="Arial" charset="0"/>
                <a:buChar char="•"/>
                <a:defRPr sz="2400">
                  <a:solidFill>
                    <a:schemeClr val="accent4">
                      <a:lumMod val="10000"/>
                    </a:schemeClr>
                  </a:solidFill>
                  <a:effectLst/>
                  <a:latin typeface="+mn-lt"/>
                </a:defRPr>
              </a:lvl1pPr>
              <a:lvl2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2pPr>
              <a:lvl3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3pPr>
              <a:lvl4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4pPr>
              <a:lvl5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5pPr>
              <a:lvl6pPr marL="4572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6pPr>
              <a:lvl7pPr marL="9144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7pPr>
              <a:lvl8pPr marL="13716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8pPr>
              <a:lvl9pPr marL="18288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9pPr>
            </a:lstStyle>
            <a:p>
              <a:pPr marL="57150" marR="0" lvl="0" indent="0" algn="just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DADADA">
                      <a:lumMod val="1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83% overall (range: 68% - 93%)</a:t>
              </a:r>
            </a:p>
          </p:txBody>
        </p:sp>
        <p:sp>
          <p:nvSpPr>
            <p:cNvPr id="22" name="Title 1">
              <a:extLst>
                <a:ext uri="{FF2B5EF4-FFF2-40B4-BE49-F238E27FC236}">
                  <a16:creationId xmlns:a16="http://schemas.microsoft.com/office/drawing/2014/main" id="{20FD5986-ACD3-4967-8016-CF5BFFE95330}"/>
                </a:ext>
              </a:extLst>
            </p:cNvPr>
            <p:cNvSpPr txBox="1">
              <a:spLocks/>
            </p:cNvSpPr>
            <p:nvPr/>
          </p:nvSpPr>
          <p:spPr>
            <a:xfrm>
              <a:off x="434536" y="3798972"/>
              <a:ext cx="3963692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400050" indent="-342900" eaLnBrk="1" hangingPunct="1">
                <a:spcBef>
                  <a:spcPts val="0"/>
                </a:spcBef>
                <a:buFont typeface="Arial" charset="0"/>
                <a:buChar char="•"/>
                <a:defRPr sz="1800">
                  <a:solidFill>
                    <a:schemeClr val="accent4">
                      <a:lumMod val="10000"/>
                    </a:schemeClr>
                  </a:solidFill>
                  <a:effectLst/>
                  <a:latin typeface="+mn-lt"/>
                </a:defRPr>
              </a:lvl1pPr>
              <a:lvl2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2pPr>
              <a:lvl3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3pPr>
              <a:lvl4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4pPr>
              <a:lvl5pPr algn="ctr" eaLnBrk="0" hangingPunct="0">
                <a:defRPr sz="4400">
                  <a:solidFill>
                    <a:srgbClr val="161616"/>
                  </a:solidFill>
                  <a:latin typeface="Calibri" pitchFamily="34" charset="0"/>
                </a:defRPr>
              </a:lvl5pPr>
              <a:lvl6pPr marL="4572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6pPr>
              <a:lvl7pPr marL="9144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7pPr>
              <a:lvl8pPr marL="13716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8pPr>
              <a:lvl9pPr marL="1828800" algn="ctr" fontAlgn="base">
                <a:spcBef>
                  <a:spcPct val="0"/>
                </a:spcBef>
                <a:spcAft>
                  <a:spcPct val="0"/>
                </a:spcAft>
                <a:defRPr sz="4400">
                  <a:latin typeface="Calibri" pitchFamily="34" charset="0"/>
                </a:defRPr>
              </a:lvl9pPr>
            </a:lstStyle>
            <a:p>
              <a:pPr marL="400050" marR="0" lvl="0" indent="-342900" algn="just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 typeface="Arial" charset="0"/>
                <a:buChar char="•"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DADADA">
                      <a:lumMod val="10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Given the name of a Clinical Nurse Specialist</a:t>
              </a: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9E9A305E-1AA0-4A95-A12E-5079C02CB222}"/>
              </a:ext>
            </a:extLst>
          </p:cNvPr>
          <p:cNvSpPr txBox="1">
            <a:spLocks/>
          </p:cNvSpPr>
          <p:nvPr/>
        </p:nvSpPr>
        <p:spPr bwMode="auto">
          <a:xfrm>
            <a:off x="755576" y="1196752"/>
            <a:ext cx="8193560" cy="85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161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61616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61616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61616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61616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715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These results vary across hospitals:</a:t>
            </a:r>
          </a:p>
        </p:txBody>
      </p:sp>
    </p:spTree>
    <p:extLst>
      <p:ext uri="{BB962C8B-B14F-4D97-AF65-F5344CB8AC3E}">
        <p14:creationId xmlns:p14="http://schemas.microsoft.com/office/powerpoint/2010/main" val="2166351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4506"/>
            <a:ext cx="8229600" cy="114159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73038" algn="l"/>
            <a:r>
              <a:rPr lang="en-GB" sz="3200" b="1" dirty="0">
                <a:solidFill>
                  <a:srgbClr val="568893"/>
                </a:solidFill>
                <a:effectLst/>
              </a:rPr>
              <a:t>What are the outcomes reported by men after treatment?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0115"/>
            <a:ext cx="8229600" cy="3847157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GB" sz="2400" dirty="0">
                <a:solidFill>
                  <a:schemeClr val="accent4">
                    <a:lumMod val="10000"/>
                  </a:schemeClr>
                </a:solidFill>
              </a:rPr>
              <a:t>We asked men </a:t>
            </a:r>
            <a:r>
              <a:rPr lang="en-GB" sz="2400" dirty="0"/>
              <a:t>their views on their side effects after radical treatment, either with surgery or radiotherapy*</a:t>
            </a:r>
          </a:p>
          <a:p>
            <a:pPr lvl="1">
              <a:spcBef>
                <a:spcPts val="600"/>
              </a:spcBef>
            </a:pPr>
            <a:r>
              <a:rPr lang="en-GB" sz="2000" dirty="0"/>
              <a:t>how do these complications impact on their quality of life?</a:t>
            </a:r>
          </a:p>
          <a:p>
            <a:pPr>
              <a:spcBef>
                <a:spcPts val="1800"/>
              </a:spcBef>
            </a:pPr>
            <a:r>
              <a:rPr lang="en-GB" sz="2400" dirty="0"/>
              <a:t>Men were asked questions related to urinary, bowel and sexual function</a:t>
            </a:r>
            <a:endParaRPr lang="en-GB" sz="2400" i="1" dirty="0"/>
          </a:p>
          <a:p>
            <a:pPr>
              <a:spcBef>
                <a:spcPts val="1800"/>
              </a:spcBef>
            </a:pPr>
            <a:r>
              <a:rPr lang="en-GB" sz="2400" dirty="0"/>
              <a:t>The answers to the questions were used to generate a score from 0-100</a:t>
            </a:r>
          </a:p>
          <a:p>
            <a:pPr lvl="1">
              <a:spcBef>
                <a:spcPts val="600"/>
              </a:spcBef>
            </a:pPr>
            <a:r>
              <a:rPr lang="en-GB" sz="2000" dirty="0"/>
              <a:t>Higher scores represent better function</a:t>
            </a:r>
          </a:p>
          <a:p>
            <a:pPr marL="457200" lvl="1" indent="0">
              <a:spcBef>
                <a:spcPts val="1800"/>
              </a:spcBef>
              <a:buNone/>
            </a:pPr>
            <a:endParaRPr lang="en-US" sz="1600" dirty="0">
              <a:solidFill>
                <a:srgbClr val="000000"/>
              </a:solidFill>
              <a:cs typeface="Montserrat-Regular"/>
            </a:endParaRPr>
          </a:p>
          <a:p>
            <a:pPr marL="0" lvl="0" indent="0">
              <a:spcBef>
                <a:spcPts val="1800"/>
              </a:spcBef>
              <a:buNone/>
            </a:pPr>
            <a:endParaRPr lang="en-US" sz="2000" dirty="0">
              <a:solidFill>
                <a:srgbClr val="000000"/>
              </a:solidFill>
              <a:cs typeface="Montserrat-Regular"/>
            </a:endParaRPr>
          </a:p>
          <a:p>
            <a:pPr marL="457200" lvl="1" indent="0">
              <a:spcBef>
                <a:spcPts val="1800"/>
              </a:spcBef>
              <a:buNone/>
            </a:pPr>
            <a:endParaRPr lang="en-US" sz="2000" dirty="0">
              <a:solidFill>
                <a:srgbClr val="000000"/>
              </a:solidFill>
              <a:cs typeface="Montserrat-Regular"/>
            </a:endParaRPr>
          </a:p>
          <a:p>
            <a:pPr marL="0" lvl="0" indent="0">
              <a:spcBef>
                <a:spcPts val="1800"/>
              </a:spcBef>
              <a:buNone/>
            </a:pPr>
            <a:endParaRPr lang="en-US" sz="2400" dirty="0">
              <a:solidFill>
                <a:srgbClr val="000000"/>
              </a:solidFill>
              <a:cs typeface="Montserrat-Regular"/>
            </a:endParaRPr>
          </a:p>
          <a:p>
            <a:pPr lvl="1">
              <a:spcBef>
                <a:spcPts val="1800"/>
              </a:spcBef>
            </a:pPr>
            <a:endParaRPr lang="en-US" sz="2000" dirty="0">
              <a:solidFill>
                <a:srgbClr val="000000"/>
              </a:solidFill>
              <a:cs typeface="Montserrat-Regular"/>
            </a:endParaRPr>
          </a:p>
          <a:p>
            <a:pPr marL="0" lvl="0" indent="0">
              <a:spcBef>
                <a:spcPts val="1800"/>
              </a:spcBef>
              <a:buNone/>
            </a:pPr>
            <a:endParaRPr lang="en-US" sz="2400" dirty="0">
              <a:solidFill>
                <a:srgbClr val="000000"/>
              </a:solidFill>
              <a:cs typeface="Montserrat-Regular"/>
            </a:endParaRPr>
          </a:p>
          <a:p>
            <a:pPr>
              <a:spcBef>
                <a:spcPts val="1800"/>
              </a:spcBef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81957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Of the men who completed the survey, 5,732 had radical prostatectomy and 11,161 had radical radiotherapy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535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90761"/>
            <a:ext cx="8003232" cy="4214503"/>
          </a:xfrm>
        </p:spPr>
        <p:txBody>
          <a:bodyPr/>
          <a:lstStyle/>
          <a:p>
            <a:pPr marL="57150" indent="0" eaLnBrk="1" hangingPunct="1">
              <a:buNone/>
              <a:defRPr/>
            </a:pPr>
            <a:r>
              <a:rPr lang="en-GB" sz="2400" dirty="0"/>
              <a:t>On a scale of 0 to 100 where 100 is the best possible function:</a:t>
            </a:r>
            <a:endParaRPr lang="en-GB" sz="2400" dirty="0">
              <a:solidFill>
                <a:schemeClr val="accent4">
                  <a:lumMod val="10000"/>
                </a:schemeClr>
              </a:solidFill>
            </a:endParaRPr>
          </a:p>
          <a:p>
            <a:pPr marL="57150" indent="0" eaLnBrk="1" hangingPunct="1">
              <a:buNone/>
              <a:defRPr/>
            </a:pPr>
            <a:r>
              <a:rPr lang="en-GB" sz="2400" b="1" dirty="0">
                <a:solidFill>
                  <a:srgbClr val="568893"/>
                </a:solidFill>
              </a:rPr>
              <a:t>After surgery</a:t>
            </a:r>
            <a:endParaRPr lang="en-GB" sz="2400" dirty="0"/>
          </a:p>
          <a:p>
            <a:pPr marL="800100" lvl="1" eaLnBrk="1" hangingPunct="1">
              <a:defRPr/>
            </a:pPr>
            <a:r>
              <a:rPr lang="en-GB" sz="2000" dirty="0"/>
              <a:t>Men</a:t>
            </a:r>
            <a:r>
              <a:rPr lang="en-GB" sz="1800" dirty="0"/>
              <a:t> </a:t>
            </a:r>
            <a:r>
              <a:rPr lang="en-GB" sz="2000" dirty="0"/>
              <a:t>rated their urinary function 71 out of 100 </a:t>
            </a:r>
          </a:p>
          <a:p>
            <a:pPr marL="514350" lvl="1" indent="0" eaLnBrk="1" hangingPunct="1">
              <a:buNone/>
              <a:defRPr/>
            </a:pPr>
            <a:r>
              <a:rPr lang="en-GB" sz="2000" dirty="0"/>
              <a:t>	(range across hospitals: 59 – 84)</a:t>
            </a:r>
          </a:p>
          <a:p>
            <a:pPr marL="800100" lvl="1" eaLnBrk="1" hangingPunct="1">
              <a:defRPr/>
            </a:pPr>
            <a:r>
              <a:rPr lang="en-GB" sz="2000" dirty="0"/>
              <a:t>Men rated their sexual function 23 out of 100 </a:t>
            </a:r>
            <a:br>
              <a:rPr lang="en-GB" sz="2000" dirty="0"/>
            </a:br>
            <a:r>
              <a:rPr lang="en-GB" sz="2000" dirty="0"/>
              <a:t>	(range across hospitals: 13 - 34)</a:t>
            </a:r>
          </a:p>
          <a:p>
            <a:pPr marL="57150" indent="0" eaLnBrk="1" hangingPunct="1">
              <a:buNone/>
              <a:defRPr/>
            </a:pPr>
            <a:r>
              <a:rPr lang="en-GB" sz="2400" b="1" dirty="0">
                <a:solidFill>
                  <a:srgbClr val="568893"/>
                </a:solidFill>
              </a:rPr>
              <a:t>After radiotherapy</a:t>
            </a:r>
            <a:endParaRPr lang="en-GB" sz="2400" dirty="0"/>
          </a:p>
          <a:p>
            <a:pPr marL="800100" lvl="1" eaLnBrk="1" hangingPunct="1">
              <a:defRPr/>
            </a:pPr>
            <a:r>
              <a:rPr lang="en-GB" sz="2000" dirty="0"/>
              <a:t>Men rated their bowel function 85 out of 100 </a:t>
            </a:r>
            <a:br>
              <a:rPr lang="en-GB" sz="2000" dirty="0"/>
            </a:br>
            <a:r>
              <a:rPr lang="en-GB" sz="2000" dirty="0"/>
              <a:t>	(range across hospitals: 79 - 90)</a:t>
            </a:r>
          </a:p>
          <a:p>
            <a:pPr marL="800100" lvl="1" eaLnBrk="1" hangingPunct="1">
              <a:defRPr/>
            </a:pPr>
            <a:r>
              <a:rPr lang="en-GB" sz="2000" dirty="0"/>
              <a:t>Men rated their sexual function 17 out of 100 </a:t>
            </a:r>
            <a:br>
              <a:rPr lang="en-GB" sz="2000" dirty="0"/>
            </a:br>
            <a:r>
              <a:rPr lang="en-GB" sz="2000" dirty="0"/>
              <a:t>	(range across hospitals: 12 – 24)</a:t>
            </a: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en-GB" sz="2400" b="1" dirty="0">
              <a:solidFill>
                <a:schemeClr val="accent4">
                  <a:lumMod val="10000"/>
                </a:schemeClr>
              </a:solidFill>
              <a:cs typeface="Montserrat-Regular"/>
            </a:endParaRPr>
          </a:p>
          <a:p>
            <a:pPr marL="457200" lvl="1" indent="0">
              <a:buNone/>
            </a:pPr>
            <a:endParaRPr lang="en-US" sz="1600" dirty="0">
              <a:solidFill>
                <a:srgbClr val="000000"/>
              </a:solidFill>
              <a:cs typeface="Montserrat-Regular"/>
            </a:endParaRPr>
          </a:p>
          <a:p>
            <a:pPr marL="0" lvl="0" indent="0">
              <a:buNone/>
            </a:pPr>
            <a:endParaRPr lang="en-US" sz="2000" dirty="0">
              <a:solidFill>
                <a:srgbClr val="000000"/>
              </a:solidFill>
              <a:cs typeface="Montserrat-Regular"/>
            </a:endParaRPr>
          </a:p>
          <a:p>
            <a:pPr marL="457200" lvl="1" indent="0">
              <a:buNone/>
            </a:pPr>
            <a:endParaRPr lang="en-US" sz="2000" dirty="0">
              <a:solidFill>
                <a:srgbClr val="000000"/>
              </a:solidFill>
              <a:cs typeface="Montserrat-Regular"/>
            </a:endParaRPr>
          </a:p>
          <a:p>
            <a:pPr marL="0" lvl="0" indent="0">
              <a:buNone/>
            </a:pPr>
            <a:endParaRPr lang="en-US" sz="2400" dirty="0">
              <a:solidFill>
                <a:srgbClr val="000000"/>
              </a:solidFill>
              <a:cs typeface="Montserrat-Regular"/>
            </a:endParaRPr>
          </a:p>
          <a:p>
            <a:pPr lvl="1"/>
            <a:endParaRPr lang="en-US" sz="2000" dirty="0">
              <a:solidFill>
                <a:srgbClr val="000000"/>
              </a:solidFill>
              <a:cs typeface="Montserrat-Regular"/>
            </a:endParaRPr>
          </a:p>
          <a:p>
            <a:pPr marL="0" lvl="0" indent="0">
              <a:buNone/>
            </a:pPr>
            <a:endParaRPr lang="en-US" sz="2400" dirty="0">
              <a:solidFill>
                <a:srgbClr val="000000"/>
              </a:solidFill>
              <a:cs typeface="Montserrat-Regular"/>
            </a:endParaRPr>
          </a:p>
          <a:p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CEBD647-126C-4A1D-B31A-B340A78803D8}"/>
              </a:ext>
            </a:extLst>
          </p:cNvPr>
          <p:cNvSpPr txBox="1">
            <a:spLocks/>
          </p:cNvSpPr>
          <p:nvPr/>
        </p:nvSpPr>
        <p:spPr bwMode="auto">
          <a:xfrm>
            <a:off x="457200" y="559215"/>
            <a:ext cx="8229600" cy="1141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161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61616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61616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61616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61616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303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568893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Outcomes reported</a:t>
            </a:r>
          </a:p>
        </p:txBody>
      </p:sp>
    </p:spTree>
    <p:extLst>
      <p:ext uri="{BB962C8B-B14F-4D97-AF65-F5344CB8AC3E}">
        <p14:creationId xmlns:p14="http://schemas.microsoft.com/office/powerpoint/2010/main" val="1994586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7540"/>
            <a:ext cx="8229600" cy="72494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73038" algn="l"/>
            <a:r>
              <a:rPr lang="en-GB" sz="3200" b="1" dirty="0">
                <a:solidFill>
                  <a:srgbClr val="568893"/>
                </a:solidFill>
                <a:effectLst/>
                <a:latin typeface="Calibri"/>
              </a:rPr>
              <a:t>Summary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7873"/>
          </a:xfrm>
        </p:spPr>
        <p:txBody>
          <a:bodyPr/>
          <a:lstStyle/>
          <a:p>
            <a:pPr marL="400050" eaLnBrk="1" hangingPunct="1">
              <a:defRPr/>
            </a:pPr>
            <a:endParaRPr lang="en-GB" sz="2400" dirty="0"/>
          </a:p>
          <a:p>
            <a:pPr marL="400050" eaLnBrk="1" hangingPunct="1">
              <a:defRPr/>
            </a:pPr>
            <a:r>
              <a:rPr lang="en-GB" sz="2400" dirty="0"/>
              <a:t>The overall picture regarding</a:t>
            </a:r>
            <a:r>
              <a:rPr lang="en-GB" sz="2400" dirty="0">
                <a:solidFill>
                  <a:srgbClr val="000000"/>
                </a:solidFill>
              </a:rPr>
              <a:t> men’s </a:t>
            </a:r>
            <a:r>
              <a:rPr lang="en-GB" sz="2400" dirty="0"/>
              <a:t>experience of care is very positive although there is room for improvement</a:t>
            </a:r>
            <a:endParaRPr lang="en-GB" sz="2400" dirty="0">
              <a:solidFill>
                <a:srgbClr val="FF0000"/>
              </a:solidFill>
            </a:endParaRPr>
          </a:p>
          <a:p>
            <a:pPr marL="800100" lvl="1" eaLnBrk="1" hangingPunct="1">
              <a:defRPr/>
            </a:pP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For example, 80% of men rate their care as 8 and above in some hospitals but this is as high as 94% of men in others</a:t>
            </a:r>
          </a:p>
          <a:p>
            <a:pPr marL="514350" lvl="1" indent="0" eaLnBrk="1" hangingPunct="1">
              <a:buNone/>
              <a:defRPr/>
            </a:pPr>
            <a:endParaRPr lang="en-GB" sz="2400" dirty="0">
              <a:solidFill>
                <a:schemeClr val="bg2">
                  <a:lumMod val="10000"/>
                </a:schemeClr>
              </a:solidFill>
            </a:endParaRPr>
          </a:p>
          <a:p>
            <a:pPr marL="400050" eaLnBrk="1" hangingPunct="1">
              <a:defRPr/>
            </a:pPr>
            <a:r>
              <a:rPr lang="en-GB" sz="2400" dirty="0"/>
              <a:t>No indication of whether ‘being given the name of a CNS’ translates into use of specific nurse-led services</a:t>
            </a:r>
          </a:p>
          <a:p>
            <a:pPr marL="57150" indent="0" eaLnBrk="1" hangingPunct="1">
              <a:buNone/>
              <a:defRPr/>
            </a:pPr>
            <a:endParaRPr lang="en-GB" sz="2400" dirty="0"/>
          </a:p>
          <a:p>
            <a:pPr marL="400050" eaLnBrk="1" hangingPunct="1">
              <a:defRPr/>
            </a:pPr>
            <a:r>
              <a:rPr lang="en-GB" sz="2400" dirty="0"/>
              <a:t>With the exception of ‘receipt of information’ there is some variation by hospital</a:t>
            </a:r>
          </a:p>
          <a:p>
            <a:pPr marL="800100" lvl="1" eaLnBrk="1" hangingPunct="1">
              <a:defRPr/>
            </a:pPr>
            <a:r>
              <a:rPr lang="en-GB" sz="2000" dirty="0">
                <a:solidFill>
                  <a:srgbClr val="000000"/>
                </a:solidFill>
              </a:rPr>
              <a:t>Investigate whether this varies by treatment type or patient characteristics</a:t>
            </a:r>
          </a:p>
          <a:p>
            <a:pPr marL="514350" lvl="1" indent="0" eaLnBrk="1" hangingPunct="1">
              <a:buNone/>
              <a:defRPr/>
            </a:pPr>
            <a:endParaRPr lang="en-GB" sz="1800" dirty="0"/>
          </a:p>
          <a:p>
            <a:pPr marL="514350" lvl="1" indent="0" eaLnBrk="1" hangingPunct="1">
              <a:buNone/>
              <a:defRPr/>
            </a:pPr>
            <a:endParaRPr lang="en-GB" sz="1800" dirty="0"/>
          </a:p>
          <a:p>
            <a:pPr marL="800100" lvl="1" eaLnBrk="1" hangingPunct="1">
              <a:defRPr/>
            </a:pPr>
            <a:endParaRPr lang="en-GB" sz="1800" dirty="0"/>
          </a:p>
          <a:p>
            <a:pPr marL="514350" lvl="1" indent="0" eaLnBrk="1" hangingPunct="1">
              <a:buNone/>
              <a:defRPr/>
            </a:pPr>
            <a:endParaRPr lang="en-GB" sz="1800" dirty="0">
              <a:solidFill>
                <a:srgbClr val="057B97"/>
              </a:solidFill>
            </a:endParaRPr>
          </a:p>
          <a:p>
            <a:pPr marL="0" lvl="0" indent="0">
              <a:buNone/>
            </a:pPr>
            <a:endParaRPr lang="en-GB" sz="2400" b="1" dirty="0">
              <a:solidFill>
                <a:schemeClr val="accent4">
                  <a:lumMod val="10000"/>
                </a:schemeClr>
              </a:solidFill>
              <a:cs typeface="Montserrat-Regular"/>
            </a:endParaRPr>
          </a:p>
          <a:p>
            <a:pPr marL="457200" lvl="1" indent="0">
              <a:buNone/>
            </a:pPr>
            <a:endParaRPr lang="en-US" sz="1600" dirty="0">
              <a:solidFill>
                <a:srgbClr val="000000"/>
              </a:solidFill>
              <a:cs typeface="Montserrat-Regular"/>
            </a:endParaRPr>
          </a:p>
          <a:p>
            <a:pPr marL="0" lvl="0" indent="0">
              <a:buNone/>
            </a:pPr>
            <a:endParaRPr lang="en-US" sz="2000" dirty="0">
              <a:solidFill>
                <a:srgbClr val="000000"/>
              </a:solidFill>
              <a:cs typeface="Montserrat-Regular"/>
            </a:endParaRPr>
          </a:p>
          <a:p>
            <a:pPr marL="457200" lvl="1" indent="0">
              <a:buNone/>
            </a:pPr>
            <a:endParaRPr lang="en-US" sz="2000" dirty="0">
              <a:solidFill>
                <a:srgbClr val="000000"/>
              </a:solidFill>
              <a:cs typeface="Montserrat-Regular"/>
            </a:endParaRPr>
          </a:p>
          <a:p>
            <a:pPr marL="0" lvl="0" indent="0">
              <a:buNone/>
            </a:pPr>
            <a:endParaRPr lang="en-US" sz="2400" dirty="0">
              <a:solidFill>
                <a:srgbClr val="000000"/>
              </a:solidFill>
              <a:cs typeface="Montserrat-Regular"/>
            </a:endParaRPr>
          </a:p>
          <a:p>
            <a:pPr lvl="1"/>
            <a:endParaRPr lang="en-US" sz="2000" dirty="0">
              <a:solidFill>
                <a:srgbClr val="000000"/>
              </a:solidFill>
              <a:cs typeface="Montserrat-Regular"/>
            </a:endParaRPr>
          </a:p>
          <a:p>
            <a:pPr marL="0" lvl="0" indent="0">
              <a:buNone/>
            </a:pPr>
            <a:endParaRPr lang="en-US" sz="2400" dirty="0">
              <a:solidFill>
                <a:srgbClr val="000000"/>
              </a:solidFill>
              <a:cs typeface="Montserrat-Regular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988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751809"/>
          </a:xfrm>
        </p:spPr>
        <p:txBody>
          <a:bodyPr/>
          <a:lstStyle/>
          <a:p>
            <a:pPr marL="400050" eaLnBrk="1" hangingPunct="1">
              <a:spcBef>
                <a:spcPts val="0"/>
              </a:spcBef>
              <a:defRPr/>
            </a:pPr>
            <a:r>
              <a:rPr lang="en-GB" sz="2400" dirty="0"/>
              <a:t>Men report poor sexual function after radical treatment</a:t>
            </a:r>
          </a:p>
          <a:p>
            <a:pPr marL="800100" lvl="1" eaLnBrk="1" hangingPunct="1">
              <a:spcBef>
                <a:spcPts val="0"/>
              </a:spcBef>
              <a:defRPr/>
            </a:pPr>
            <a:r>
              <a:rPr lang="en-GB" sz="2000" dirty="0"/>
              <a:t>Men may also report problems with urinary incontinence after surgery or bowel issues following radiotherapy</a:t>
            </a:r>
          </a:p>
          <a:p>
            <a:pPr marL="514350" lvl="1" indent="0" eaLnBrk="1" hangingPunct="1">
              <a:spcBef>
                <a:spcPts val="0"/>
              </a:spcBef>
              <a:buNone/>
              <a:defRPr/>
            </a:pPr>
            <a:endParaRPr lang="en-GB" sz="2000" dirty="0"/>
          </a:p>
          <a:p>
            <a:pPr marL="400050" eaLnBrk="1" hangingPunct="1">
              <a:spcBef>
                <a:spcPts val="0"/>
              </a:spcBef>
              <a:defRPr/>
            </a:pPr>
            <a:r>
              <a:rPr lang="en-GB" sz="2400" dirty="0">
                <a:solidFill>
                  <a:schemeClr val="accent4">
                    <a:lumMod val="10000"/>
                  </a:schemeClr>
                </a:solidFill>
              </a:rPr>
              <a:t>Important that men are counselled appropriately and honestly regarding their likelihood of side-effects after treatment</a:t>
            </a:r>
          </a:p>
          <a:p>
            <a:pPr marL="800100" lvl="1" eaLnBrk="1" hangingPunct="1">
              <a:spcBef>
                <a:spcPts val="0"/>
              </a:spcBef>
              <a:defRPr/>
            </a:pPr>
            <a:r>
              <a:rPr lang="en-GB" sz="2000" dirty="0">
                <a:solidFill>
                  <a:schemeClr val="accent4">
                    <a:lumMod val="10000"/>
                  </a:schemeClr>
                </a:solidFill>
              </a:rPr>
              <a:t>Men should have access to appropriate support services during and after treatment</a:t>
            </a:r>
          </a:p>
          <a:p>
            <a:pPr marL="514350" lvl="1" indent="0" eaLnBrk="1" hangingPunct="1">
              <a:spcBef>
                <a:spcPts val="0"/>
              </a:spcBef>
              <a:buNone/>
              <a:defRPr/>
            </a:pPr>
            <a:endParaRPr lang="en-GB" sz="2000" dirty="0">
              <a:solidFill>
                <a:schemeClr val="accent4">
                  <a:lumMod val="10000"/>
                </a:schemeClr>
              </a:solidFill>
            </a:endParaRPr>
          </a:p>
          <a:p>
            <a:pPr marL="400050" eaLnBrk="1" hangingPunct="1">
              <a:spcBef>
                <a:spcPts val="0"/>
              </a:spcBef>
              <a:defRPr/>
            </a:pPr>
            <a:r>
              <a:rPr lang="en-GB" sz="2400" dirty="0"/>
              <a:t>Significant variation in results by hospital</a:t>
            </a:r>
          </a:p>
          <a:p>
            <a:pPr marL="800100" lvl="1" eaLnBrk="1" hangingPunct="1">
              <a:spcBef>
                <a:spcPts val="0"/>
              </a:spcBef>
              <a:defRPr/>
            </a:pPr>
            <a:r>
              <a:rPr lang="en-GB" sz="2000" dirty="0"/>
              <a:t>NPCA identifies hospitals where improvements are needed</a:t>
            </a:r>
          </a:p>
          <a:p>
            <a:pPr marL="800100" lvl="1" eaLnBrk="1" hangingPunct="1">
              <a:spcBef>
                <a:spcPts val="0"/>
              </a:spcBef>
              <a:defRPr/>
            </a:pPr>
            <a:r>
              <a:rPr lang="en-GB" sz="2000" dirty="0"/>
              <a:t>Analysis of results from current patient survey will determine if improvements have been made</a:t>
            </a:r>
          </a:p>
          <a:p>
            <a:pPr marL="514350" lvl="1" indent="0" eaLnBrk="1" hangingPunct="1">
              <a:spcBef>
                <a:spcPts val="0"/>
              </a:spcBef>
              <a:buNone/>
              <a:defRPr/>
            </a:pPr>
            <a:endParaRPr lang="en-GB" sz="1800" dirty="0"/>
          </a:p>
          <a:p>
            <a:pPr marL="514350" lvl="1" indent="0" eaLnBrk="1" hangingPunct="1">
              <a:spcBef>
                <a:spcPts val="0"/>
              </a:spcBef>
              <a:buNone/>
              <a:defRPr/>
            </a:pPr>
            <a:endParaRPr lang="en-GB" sz="1800" dirty="0"/>
          </a:p>
          <a:p>
            <a:pPr marL="800100" lvl="1" eaLnBrk="1" hangingPunct="1">
              <a:spcBef>
                <a:spcPts val="0"/>
              </a:spcBef>
              <a:defRPr/>
            </a:pPr>
            <a:endParaRPr lang="en-GB" sz="1800" dirty="0"/>
          </a:p>
          <a:p>
            <a:pPr marL="514350" lvl="1" indent="0" eaLnBrk="1" hangingPunct="1">
              <a:spcBef>
                <a:spcPts val="0"/>
              </a:spcBef>
              <a:buNone/>
              <a:defRPr/>
            </a:pPr>
            <a:endParaRPr lang="en-GB" sz="1800" dirty="0">
              <a:solidFill>
                <a:srgbClr val="057B97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GB" sz="2400" b="1" dirty="0">
              <a:solidFill>
                <a:schemeClr val="accent4">
                  <a:lumMod val="10000"/>
                </a:schemeClr>
              </a:solidFill>
              <a:cs typeface="Montserrat-Regular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cs typeface="Montserrat-Regular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2000" dirty="0">
              <a:solidFill>
                <a:srgbClr val="000000"/>
              </a:solidFill>
              <a:cs typeface="Montserrat-Regular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2000" dirty="0">
              <a:solidFill>
                <a:srgbClr val="000000"/>
              </a:solidFill>
              <a:cs typeface="Montserrat-Regular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2400" dirty="0">
              <a:solidFill>
                <a:srgbClr val="000000"/>
              </a:solidFill>
              <a:cs typeface="Montserrat-Regular"/>
            </a:endParaRPr>
          </a:p>
          <a:p>
            <a:pPr lvl="1">
              <a:spcBef>
                <a:spcPts val="0"/>
              </a:spcBef>
            </a:pPr>
            <a:endParaRPr lang="en-US" sz="2000" dirty="0">
              <a:solidFill>
                <a:srgbClr val="000000"/>
              </a:solidFill>
              <a:cs typeface="Montserrat-Regular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2400" dirty="0">
              <a:solidFill>
                <a:srgbClr val="000000"/>
              </a:solidFill>
              <a:cs typeface="Montserrat-Regular"/>
            </a:endParaRPr>
          </a:p>
          <a:p>
            <a:pPr>
              <a:spcBef>
                <a:spcPts val="0"/>
              </a:spcBef>
            </a:pPr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2BF9B4B-05E0-46C9-A4AE-65B5CF6D6252}"/>
              </a:ext>
            </a:extLst>
          </p:cNvPr>
          <p:cNvSpPr txBox="1">
            <a:spLocks/>
          </p:cNvSpPr>
          <p:nvPr/>
        </p:nvSpPr>
        <p:spPr bwMode="auto">
          <a:xfrm>
            <a:off x="457200" y="767540"/>
            <a:ext cx="8229600" cy="724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161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61616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61616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61616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61616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303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568893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Summary (2)</a:t>
            </a:r>
          </a:p>
        </p:txBody>
      </p:sp>
    </p:spTree>
    <p:extLst>
      <p:ext uri="{BB962C8B-B14F-4D97-AF65-F5344CB8AC3E}">
        <p14:creationId xmlns:p14="http://schemas.microsoft.com/office/powerpoint/2010/main" val="2063152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16832"/>
            <a:ext cx="9144000" cy="29523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73038"/>
            <a:r>
              <a:rPr lang="en-GB" sz="3200" b="1" dirty="0">
                <a:solidFill>
                  <a:srgbClr val="568893"/>
                </a:solidFill>
                <a:effectLst/>
                <a:latin typeface="Calibri"/>
              </a:rPr>
              <a:t>Thank you from the NPCA team</a:t>
            </a:r>
            <a:br>
              <a:rPr lang="en-GB" sz="3200" b="1" dirty="0">
                <a:solidFill>
                  <a:srgbClr val="568893"/>
                </a:solidFill>
                <a:effectLst/>
                <a:latin typeface="Calibri"/>
              </a:rPr>
            </a:br>
            <a:r>
              <a:rPr lang="en-GB" sz="3200" b="1" dirty="0">
                <a:solidFill>
                  <a:srgbClr val="568893"/>
                </a:solidFill>
                <a:effectLst/>
                <a:latin typeface="Calibri"/>
              </a:rPr>
              <a:t>to all men who completed </a:t>
            </a:r>
            <a:br>
              <a:rPr lang="en-GB" sz="3200" b="1" dirty="0">
                <a:solidFill>
                  <a:srgbClr val="568893"/>
                </a:solidFill>
                <a:effectLst/>
                <a:latin typeface="Calibri"/>
              </a:rPr>
            </a:br>
            <a:r>
              <a:rPr lang="en-GB" sz="3200" b="1" dirty="0">
                <a:solidFill>
                  <a:srgbClr val="568893"/>
                </a:solidFill>
                <a:effectLst/>
                <a:latin typeface="Calibri"/>
              </a:rPr>
              <a:t>the NPCA Patient Survey!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332656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@</a:t>
            </a:r>
            <a:r>
              <a:rPr kumimoji="0" lang="en-GB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NPCA_uk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348885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 3">
      <a:dk1>
        <a:srgbClr val="FFFFFF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DADADA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FFFF66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DADA56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FFFFFF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DADADA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8207403b-203c-4ed3-95cd-88a852189123" ContentTypeId="0x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isibility xmlns="6a164dda-3779-4169-b957-e287451f6523">Internal</Visibility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366F662B129847AA5311BFE8C5333E" ma:contentTypeVersion="12" ma:contentTypeDescription="Create a new document." ma:contentTypeScope="" ma:versionID="3b6895c91c3645092fb1b4b70e773ec8">
  <xsd:schema xmlns:xsd="http://www.w3.org/2001/XMLSchema" xmlns:xs="http://www.w3.org/2001/XMLSchema" xmlns:p="http://schemas.microsoft.com/office/2006/metadata/properties" xmlns:ns2="6a164dda-3779-4169-b957-e287451f6523" xmlns:ns3="6fc347d3-62a2-4f4b-9ec4-fafb410ac4b0" xmlns:ns4="651c60eb-6b09-4576-871e-f6eac77f3442" targetNamespace="http://schemas.microsoft.com/office/2006/metadata/properties" ma:root="true" ma:fieldsID="05af9c36e77d04aeff196c47467a43e8" ns2:_="" ns3:_="" ns4:_="">
    <xsd:import namespace="6a164dda-3779-4169-b957-e287451f6523"/>
    <xsd:import namespace="6fc347d3-62a2-4f4b-9ec4-fafb410ac4b0"/>
    <xsd:import namespace="651c60eb-6b09-4576-871e-f6eac77f3442"/>
    <xsd:element name="properties">
      <xsd:complexType>
        <xsd:sequence>
          <xsd:element name="documentManagement">
            <xsd:complexType>
              <xsd:all>
                <xsd:element ref="ns2:Visibility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64dda-3779-4169-b957-e287451f6523" elementFormDefault="qualified">
    <xsd:import namespace="http://schemas.microsoft.com/office/2006/documentManagement/types"/>
    <xsd:import namespace="http://schemas.microsoft.com/office/infopath/2007/PartnerControls"/>
    <xsd:element name="Visibility" ma:index="2" nillable="true" ma:displayName="Visibility" ma:default="Internal" ma:description="Items that should be available externally should be marked &lt;strong&gt;External&lt;/strong&gt;" ma:format="RadioButtons" ma:internalName="Visibility">
      <xsd:simpleType>
        <xsd:restriction base="dms:Choice">
          <xsd:enumeration value="Internal"/>
          <xsd:enumeration value="Externa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c347d3-62a2-4f4b-9ec4-fafb410ac4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1c60eb-6b09-4576-871e-f6eac77f344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FBDCEA-6794-4CAC-A72E-EA497E860470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6CD00FCE-466B-4756-B960-4B2CDC547F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51C2AB-ED3E-4B0F-8AB0-F98C43760401}">
  <ds:schemaRefs>
    <ds:schemaRef ds:uri="http://schemas.microsoft.com/office/2006/documentManagement/types"/>
    <ds:schemaRef ds:uri="6a164dda-3779-4169-b957-e287451f6523"/>
    <ds:schemaRef ds:uri="http://purl.org/dc/elements/1.1/"/>
    <ds:schemaRef ds:uri="http://schemas.microsoft.com/office/2006/metadata/properties"/>
    <ds:schemaRef ds:uri="651c60eb-6b09-4576-871e-f6eac77f3442"/>
    <ds:schemaRef ds:uri="http://schemas.microsoft.com/office/infopath/2007/PartnerControls"/>
    <ds:schemaRef ds:uri="6fc347d3-62a2-4f4b-9ec4-fafb410ac4b0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DFF77213-CE53-402D-8137-6B719412A6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164dda-3779-4169-b957-e287451f6523"/>
    <ds:schemaRef ds:uri="6fc347d3-62a2-4f4b-9ec4-fafb410ac4b0"/>
    <ds:schemaRef ds:uri="651c60eb-6b09-4576-871e-f6eac77f34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782</Words>
  <Application>Microsoft Office PowerPoint</Application>
  <PresentationFormat>On-screen Show (4:3)</PresentationFormat>
  <Paragraphs>121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Montserrat-Regular</vt:lpstr>
      <vt:lpstr>1_Office Theme</vt:lpstr>
      <vt:lpstr>National Prostate Cancer Audit Patient Survey - summary</vt:lpstr>
      <vt:lpstr>NPCA patient survey</vt:lpstr>
      <vt:lpstr>Patient experience of care – key findings</vt:lpstr>
      <vt:lpstr>Patient experience of care by hospital</vt:lpstr>
      <vt:lpstr>What are the outcomes reported by men after treatment?</vt:lpstr>
      <vt:lpstr>PowerPoint Presentation</vt:lpstr>
      <vt:lpstr>Summary (1)</vt:lpstr>
      <vt:lpstr>PowerPoint Presentation</vt:lpstr>
      <vt:lpstr>Thank you from the NPCA team to all men who completed  the NPCA Patient Survey!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Prostate Cancer Audit Patient Survey - summary</dc:title>
  <dc:creator>jnossiter</dc:creator>
  <cp:lastModifiedBy>Steve Waller</cp:lastModifiedBy>
  <cp:revision>17</cp:revision>
  <dcterms:created xsi:type="dcterms:W3CDTF">2020-05-21T11:10:47Z</dcterms:created>
  <dcterms:modified xsi:type="dcterms:W3CDTF">2020-07-24T13:27:47Z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0x0101009F366F662B129847AA5311BFE8C5333E</vt:lpwstr>
  </property>
</Properties>
</file>