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5"/>
  </p:sldMasterIdLst>
  <p:notesMasterIdLst>
    <p:notesMasterId r:id="rId28"/>
  </p:notesMasterIdLst>
  <p:handoutMasterIdLst>
    <p:handoutMasterId r:id="rId29"/>
  </p:handoutMasterIdLst>
  <p:sldIdLst>
    <p:sldId id="545" r:id="rId6"/>
    <p:sldId id="594" r:id="rId7"/>
    <p:sldId id="610" r:id="rId8"/>
    <p:sldId id="597" r:id="rId9"/>
    <p:sldId id="598" r:id="rId10"/>
    <p:sldId id="611" r:id="rId11"/>
    <p:sldId id="599" r:id="rId12"/>
    <p:sldId id="602" r:id="rId13"/>
    <p:sldId id="600" r:id="rId14"/>
    <p:sldId id="601" r:id="rId15"/>
    <p:sldId id="595" r:id="rId16"/>
    <p:sldId id="614" r:id="rId17"/>
    <p:sldId id="605" r:id="rId18"/>
    <p:sldId id="604" r:id="rId19"/>
    <p:sldId id="606" r:id="rId20"/>
    <p:sldId id="612" r:id="rId21"/>
    <p:sldId id="607" r:id="rId22"/>
    <p:sldId id="608" r:id="rId23"/>
    <p:sldId id="613" r:id="rId24"/>
    <p:sldId id="578" r:id="rId25"/>
    <p:sldId id="609" r:id="rId26"/>
    <p:sldId id="596" r:id="rId27"/>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110" userDrawn="1">
          <p15:clr>
            <a:srgbClr val="A4A3A4"/>
          </p15:clr>
        </p15:guide>
        <p15:guide id="2" orient="horz" pos="3793">
          <p15:clr>
            <a:srgbClr val="A4A3A4"/>
          </p15:clr>
        </p15:guide>
        <p15:guide id="3" orient="horz" pos="981" userDrawn="1">
          <p15:clr>
            <a:srgbClr val="A4A3A4"/>
          </p15:clr>
        </p15:guide>
        <p15:guide id="4" pos="340">
          <p15:clr>
            <a:srgbClr val="A4A3A4"/>
          </p15:clr>
        </p15:guide>
        <p15:guide id="5" pos="3111">
          <p15:clr>
            <a:srgbClr val="A4A3A4"/>
          </p15:clr>
        </p15:guide>
        <p15:guide id="6" pos="1867">
          <p15:clr>
            <a:srgbClr val="A4A3A4"/>
          </p15:clr>
        </p15:guide>
        <p15:guide id="7" pos="5511">
          <p15:clr>
            <a:srgbClr val="A4A3A4"/>
          </p15:clr>
        </p15:guide>
        <p15:guide id="8" pos="2200">
          <p15:clr>
            <a:srgbClr val="A4A3A4"/>
          </p15:clr>
        </p15:guide>
        <p15:guide id="10" orient="horz" pos="890">
          <p15:clr>
            <a:srgbClr val="A4A3A4"/>
          </p15:clr>
        </p15:guide>
        <p15:guide id="11" orient="horz" pos="3203" userDrawn="1">
          <p15:clr>
            <a:srgbClr val="A4A3A4"/>
          </p15:clr>
        </p15:guide>
        <p15:guide id="12" pos="3243">
          <p15:clr>
            <a:srgbClr val="A4A3A4"/>
          </p15:clr>
        </p15:guide>
        <p15:guide id="13" pos="1156" userDrawn="1">
          <p15:clr>
            <a:srgbClr val="A4A3A4"/>
          </p15:clr>
        </p15:guide>
        <p15:guide id="14" pos="4649">
          <p15:clr>
            <a:srgbClr val="A4A3A4"/>
          </p15:clr>
        </p15:guide>
        <p15:guide id="15" orient="horz" pos="845">
          <p15:clr>
            <a:srgbClr val="A4A3A4"/>
          </p15:clr>
        </p15:guide>
      </p15:sldGuideLst>
    </p:ext>
    <p:ext uri="{2D200454-40CA-4A62-9FC3-DE9A4176ACB9}">
      <p15:notesGuideLst xmlns:p15="http://schemas.microsoft.com/office/powerpoint/2012/main">
        <p15:guide id="1" orient="horz" pos="3151" userDrawn="1">
          <p15:clr>
            <a:srgbClr val="A4A3A4"/>
          </p15:clr>
        </p15:guide>
        <p15:guide id="2" pos="2168" userDrawn="1">
          <p15:clr>
            <a:srgbClr val="A4A3A4"/>
          </p15:clr>
        </p15:guide>
        <p15:guide id="3" orient="horz" pos="3127" userDrawn="1">
          <p15:clr>
            <a:srgbClr val="A4A3A4"/>
          </p15:clr>
        </p15:guide>
        <p15:guide id="4"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ssiter, Julie" initials="NJ" lastIdx="19" clrIdx="0"/>
  <p:cmAuthor id="2" name="Jan vanderMeulen" initials="Jv" lastIdx="2" clrIdx="1"/>
  <p:cmAuthor id="3" name="Melanie Morris" initials="MM" lastIdx="13" clrIdx="2">
    <p:extLst>
      <p:ext uri="{19B8F6BF-5375-455C-9EA6-DF929625EA0E}">
        <p15:presenceInfo xmlns:p15="http://schemas.microsoft.com/office/powerpoint/2012/main" userId="Melanie Morris" providerId="None"/>
      </p:ext>
    </p:extLst>
  </p:cmAuthor>
  <p:cmAuthor id="4" name="Heather Payne" initials="HP" lastIdx="6" clrIdx="3">
    <p:extLst>
      <p:ext uri="{19B8F6BF-5375-455C-9EA6-DF929625EA0E}">
        <p15:presenceInfo xmlns:p15="http://schemas.microsoft.com/office/powerpoint/2012/main" userId="f458e223212bedf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68893"/>
    <a:srgbClr val="000000"/>
    <a:srgbClr val="057B97"/>
    <a:srgbClr val="97B4BF"/>
    <a:srgbClr val="FFCC66"/>
    <a:srgbClr val="7198A7"/>
    <a:srgbClr val="FF6600"/>
    <a:srgbClr val="D53B37"/>
    <a:srgbClr val="6B93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10FAFD-B77F-4EB8-8ACB-AF92DFD804C6}" v="15" dt="2020-06-24T15:04:45.8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44" autoAdjust="0"/>
    <p:restoredTop sz="94006" autoAdjust="0"/>
  </p:normalViewPr>
  <p:slideViewPr>
    <p:cSldViewPr>
      <p:cViewPr varScale="1">
        <p:scale>
          <a:sx n="114" d="100"/>
          <a:sy n="114" d="100"/>
        </p:scale>
        <p:origin x="1848" y="84"/>
      </p:cViewPr>
      <p:guideLst>
        <p:guide orient="horz" pos="4110"/>
        <p:guide orient="horz" pos="3793"/>
        <p:guide orient="horz" pos="981"/>
        <p:guide pos="340"/>
        <p:guide pos="3111"/>
        <p:guide pos="1867"/>
        <p:guide pos="5511"/>
        <p:guide pos="2200"/>
        <p:guide orient="horz" pos="890"/>
        <p:guide orient="horz" pos="3203"/>
        <p:guide pos="3243"/>
        <p:guide pos="1156"/>
        <p:guide pos="4649"/>
        <p:guide orient="horz" pos="845"/>
      </p:guideLst>
    </p:cSldViewPr>
  </p:slideViewPr>
  <p:outlineViewPr>
    <p:cViewPr>
      <p:scale>
        <a:sx n="33" d="100"/>
        <a:sy n="33" d="100"/>
      </p:scale>
      <p:origin x="0" y="2484"/>
    </p:cViewPr>
  </p:outlineViewPr>
  <p:notesTextViewPr>
    <p:cViewPr>
      <p:scale>
        <a:sx n="3" d="2"/>
        <a:sy n="3" d="2"/>
      </p:scale>
      <p:origin x="0" y="0"/>
    </p:cViewPr>
  </p:notesTextViewPr>
  <p:sorterViewPr>
    <p:cViewPr varScale="1">
      <p:scale>
        <a:sx n="100" d="100"/>
        <a:sy n="100" d="100"/>
      </p:scale>
      <p:origin x="0" y="1836"/>
    </p:cViewPr>
  </p:sorterViewPr>
  <p:notesViewPr>
    <p:cSldViewPr>
      <p:cViewPr varScale="1">
        <p:scale>
          <a:sx n="64" d="100"/>
          <a:sy n="64" d="100"/>
        </p:scale>
        <p:origin x="2910" y="72"/>
      </p:cViewPr>
      <p:guideLst>
        <p:guide orient="horz" pos="3151"/>
        <p:guide pos="2168"/>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 Id="rId35"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oleObject" Target="about:blank"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Sheet1!$A$3</c:f>
              <c:strCache>
                <c:ptCount val="1"/>
                <c:pt idx="0">
                  <c:v>England </c:v>
                </c:pt>
              </c:strCache>
            </c:strRef>
          </c:tx>
          <c:spPr>
            <a:solidFill>
              <a:srgbClr val="56889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rgbClr val="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Sheet1!$B$2:$E$2</c:f>
              <c:strCache>
                <c:ptCount val="4"/>
                <c:pt idx="0">
                  <c:v>low risk</c:v>
                </c:pt>
                <c:pt idx="1">
                  <c:v>intermediate risk localised</c:v>
                </c:pt>
                <c:pt idx="2">
                  <c:v>high-risk or locally advanced </c:v>
                </c:pt>
                <c:pt idx="3">
                  <c:v>metastatic</c:v>
                </c:pt>
              </c:strCache>
            </c:strRef>
          </c:cat>
          <c:val>
            <c:numRef>
              <c:f>Sheet1!$B$3:$E$3</c:f>
              <c:numCache>
                <c:formatCode>0%</c:formatCode>
                <c:ptCount val="4"/>
                <c:pt idx="0">
                  <c:v>7.0000000000000007E-2</c:v>
                </c:pt>
                <c:pt idx="1">
                  <c:v>0.36</c:v>
                </c:pt>
                <c:pt idx="2">
                  <c:v>0.41</c:v>
                </c:pt>
                <c:pt idx="3">
                  <c:v>0.17</c:v>
                </c:pt>
              </c:numCache>
            </c:numRef>
          </c:val>
          <c:extLst>
            <c:ext xmlns:c16="http://schemas.microsoft.com/office/drawing/2014/chart" uri="{C3380CC4-5D6E-409C-BE32-E72D297353CC}">
              <c16:uniqueId val="{00000000-91DE-45F2-822A-3DEC3147445E}"/>
            </c:ext>
          </c:extLst>
        </c:ser>
        <c:ser>
          <c:idx val="1"/>
          <c:order val="1"/>
          <c:tx>
            <c:strRef>
              <c:f>Sheet1!$A$4</c:f>
              <c:strCache>
                <c:ptCount val="1"/>
                <c:pt idx="0">
                  <c:v>Wales</c:v>
                </c:pt>
              </c:strCache>
            </c:strRef>
          </c:tx>
          <c:spPr>
            <a:solidFill>
              <a:srgbClr val="FFCC66"/>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rgbClr val="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Sheet1!$B$2:$E$2</c:f>
              <c:strCache>
                <c:ptCount val="4"/>
                <c:pt idx="0">
                  <c:v>low risk</c:v>
                </c:pt>
                <c:pt idx="1">
                  <c:v>intermediate risk localised</c:v>
                </c:pt>
                <c:pt idx="2">
                  <c:v>high-risk or locally advanced </c:v>
                </c:pt>
                <c:pt idx="3">
                  <c:v>metastatic</c:v>
                </c:pt>
              </c:strCache>
            </c:strRef>
          </c:cat>
          <c:val>
            <c:numRef>
              <c:f>Sheet1!$B$4:$E$4</c:f>
              <c:numCache>
                <c:formatCode>0%</c:formatCode>
                <c:ptCount val="4"/>
                <c:pt idx="0">
                  <c:v>0.08</c:v>
                </c:pt>
                <c:pt idx="1">
                  <c:v>0.45</c:v>
                </c:pt>
                <c:pt idx="2">
                  <c:v>0.34</c:v>
                </c:pt>
                <c:pt idx="3">
                  <c:v>0.13</c:v>
                </c:pt>
              </c:numCache>
            </c:numRef>
          </c:val>
          <c:extLst>
            <c:ext xmlns:c16="http://schemas.microsoft.com/office/drawing/2014/chart" uri="{C3380CC4-5D6E-409C-BE32-E72D297353CC}">
              <c16:uniqueId val="{00000001-91DE-45F2-822A-3DEC3147445E}"/>
            </c:ext>
          </c:extLst>
        </c:ser>
        <c:dLbls>
          <c:dLblPos val="outEnd"/>
          <c:showLegendKey val="0"/>
          <c:showVal val="1"/>
          <c:showCatName val="0"/>
          <c:showSerName val="0"/>
          <c:showPercent val="0"/>
          <c:showBubbleSize val="0"/>
        </c:dLbls>
        <c:gapWidth val="66"/>
        <c:overlap val="-17"/>
        <c:axId val="548599232"/>
        <c:axId val="548590376"/>
      </c:barChart>
      <c:catAx>
        <c:axId val="548599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000000"/>
                </a:solidFill>
                <a:latin typeface="+mn-lt"/>
                <a:ea typeface="+mn-ea"/>
                <a:cs typeface="+mn-cs"/>
              </a:defRPr>
            </a:pPr>
            <a:endParaRPr lang="en-US"/>
          </a:p>
        </c:txPr>
        <c:crossAx val="548590376"/>
        <c:crosses val="autoZero"/>
        <c:auto val="1"/>
        <c:lblAlgn val="ctr"/>
        <c:lblOffset val="100"/>
        <c:noMultiLvlLbl val="0"/>
      </c:catAx>
      <c:valAx>
        <c:axId val="5485903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0000"/>
                </a:solidFill>
                <a:latin typeface="+mn-lt"/>
                <a:ea typeface="+mn-ea"/>
                <a:cs typeface="+mn-cs"/>
              </a:defRPr>
            </a:pPr>
            <a:endParaRPr lang="en-US"/>
          </a:p>
        </c:txPr>
        <c:crossAx val="5485992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rgbClr val="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rgbClr val="000000"/>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1" y="0"/>
            <a:ext cx="2946443" cy="496253"/>
          </a:xfrm>
          <a:prstGeom prst="rect">
            <a:avLst/>
          </a:prstGeom>
          <a:noFill/>
          <a:ln w="9525">
            <a:noFill/>
            <a:miter lim="800000"/>
            <a:headEnd/>
            <a:tailEnd/>
          </a:ln>
          <a:effectLst/>
        </p:spPr>
        <p:txBody>
          <a:bodyPr vert="horz" wrap="square" lIns="92292" tIns="46146" rIns="92292" bIns="46146" numCol="1" anchor="t" anchorCtr="0" compatLnSpc="1">
            <a:prstTxWarp prst="textNoShape">
              <a:avLst/>
            </a:prstTxWarp>
          </a:bodyPr>
          <a:lstStyle>
            <a:lvl1pPr defTabSz="923010">
              <a:defRPr sz="1200">
                <a:latin typeface="Calibri" pitchFamily="34" charset="0"/>
              </a:defRPr>
            </a:lvl1pPr>
          </a:lstStyle>
          <a:p>
            <a:pPr>
              <a:defRPr/>
            </a:pPr>
            <a:endParaRPr lang="en-GB"/>
          </a:p>
        </p:txBody>
      </p:sp>
      <p:sp>
        <p:nvSpPr>
          <p:cNvPr id="20483" name="Rectangle 3"/>
          <p:cNvSpPr>
            <a:spLocks noGrp="1" noChangeArrowheads="1"/>
          </p:cNvSpPr>
          <p:nvPr>
            <p:ph type="dt" sz="quarter" idx="1"/>
          </p:nvPr>
        </p:nvSpPr>
        <p:spPr bwMode="auto">
          <a:xfrm>
            <a:off x="3849664" y="0"/>
            <a:ext cx="2946443" cy="496253"/>
          </a:xfrm>
          <a:prstGeom prst="rect">
            <a:avLst/>
          </a:prstGeom>
          <a:noFill/>
          <a:ln w="9525">
            <a:noFill/>
            <a:miter lim="800000"/>
            <a:headEnd/>
            <a:tailEnd/>
          </a:ln>
          <a:effectLst/>
        </p:spPr>
        <p:txBody>
          <a:bodyPr vert="horz" wrap="square" lIns="92292" tIns="46146" rIns="92292" bIns="46146" numCol="1" anchor="t" anchorCtr="0" compatLnSpc="1">
            <a:prstTxWarp prst="textNoShape">
              <a:avLst/>
            </a:prstTxWarp>
          </a:bodyPr>
          <a:lstStyle>
            <a:lvl1pPr algn="r" defTabSz="923010">
              <a:defRPr sz="1200">
                <a:latin typeface="Calibri" pitchFamily="34" charset="0"/>
              </a:defRPr>
            </a:lvl1pPr>
          </a:lstStyle>
          <a:p>
            <a:pPr>
              <a:defRPr/>
            </a:pPr>
            <a:fld id="{788B8FB9-9320-4954-B022-E6044F8E19C6}" type="datetimeFigureOut">
              <a:rPr lang="en-GB"/>
              <a:pPr>
                <a:defRPr/>
              </a:pPr>
              <a:t>24/07/2020</a:t>
            </a:fld>
            <a:endParaRPr lang="en-GB"/>
          </a:p>
        </p:txBody>
      </p:sp>
      <p:sp>
        <p:nvSpPr>
          <p:cNvPr id="20484" name="Rectangle 4"/>
          <p:cNvSpPr>
            <a:spLocks noGrp="1" noChangeArrowheads="1"/>
          </p:cNvSpPr>
          <p:nvPr>
            <p:ph type="ftr" sz="quarter" idx="2"/>
          </p:nvPr>
        </p:nvSpPr>
        <p:spPr bwMode="auto">
          <a:xfrm>
            <a:off x="1" y="9428809"/>
            <a:ext cx="2946443" cy="496253"/>
          </a:xfrm>
          <a:prstGeom prst="rect">
            <a:avLst/>
          </a:prstGeom>
          <a:noFill/>
          <a:ln w="9525">
            <a:noFill/>
            <a:miter lim="800000"/>
            <a:headEnd/>
            <a:tailEnd/>
          </a:ln>
          <a:effectLst/>
        </p:spPr>
        <p:txBody>
          <a:bodyPr vert="horz" wrap="square" lIns="92292" tIns="46146" rIns="92292" bIns="46146" numCol="1" anchor="b" anchorCtr="0" compatLnSpc="1">
            <a:prstTxWarp prst="textNoShape">
              <a:avLst/>
            </a:prstTxWarp>
          </a:bodyPr>
          <a:lstStyle>
            <a:lvl1pPr defTabSz="923010">
              <a:defRPr sz="1200">
                <a:latin typeface="Calibri" pitchFamily="34" charset="0"/>
              </a:defRPr>
            </a:lvl1pPr>
          </a:lstStyle>
          <a:p>
            <a:pPr>
              <a:defRPr/>
            </a:pPr>
            <a:endParaRPr lang="en-GB"/>
          </a:p>
        </p:txBody>
      </p:sp>
      <p:sp>
        <p:nvSpPr>
          <p:cNvPr id="20485" name="Rectangle 5"/>
          <p:cNvSpPr>
            <a:spLocks noGrp="1" noChangeArrowheads="1"/>
          </p:cNvSpPr>
          <p:nvPr>
            <p:ph type="sldNum" sz="quarter" idx="3"/>
          </p:nvPr>
        </p:nvSpPr>
        <p:spPr bwMode="auto">
          <a:xfrm>
            <a:off x="3849664" y="9428809"/>
            <a:ext cx="2946443" cy="496253"/>
          </a:xfrm>
          <a:prstGeom prst="rect">
            <a:avLst/>
          </a:prstGeom>
          <a:noFill/>
          <a:ln w="9525">
            <a:noFill/>
            <a:miter lim="800000"/>
            <a:headEnd/>
            <a:tailEnd/>
          </a:ln>
          <a:effectLst/>
        </p:spPr>
        <p:txBody>
          <a:bodyPr vert="horz" wrap="square" lIns="92292" tIns="46146" rIns="92292" bIns="46146" numCol="1" anchor="b" anchorCtr="0" compatLnSpc="1">
            <a:prstTxWarp prst="textNoShape">
              <a:avLst/>
            </a:prstTxWarp>
          </a:bodyPr>
          <a:lstStyle>
            <a:lvl1pPr algn="r" defTabSz="923010">
              <a:defRPr sz="1200">
                <a:latin typeface="Calibri" pitchFamily="34" charset="0"/>
              </a:defRPr>
            </a:lvl1pPr>
          </a:lstStyle>
          <a:p>
            <a:pPr>
              <a:defRPr/>
            </a:pPr>
            <a:fld id="{DA03F5F6-CFDD-4FC4-8C8B-384C3329454E}" type="slidenum">
              <a:rPr lang="en-GB"/>
              <a:pPr>
                <a:defRPr/>
              </a:pPr>
              <a:t>‹#›</a:t>
            </a:fld>
            <a:endParaRPr lang="en-GB"/>
          </a:p>
        </p:txBody>
      </p:sp>
    </p:spTree>
    <p:extLst>
      <p:ext uri="{BB962C8B-B14F-4D97-AF65-F5344CB8AC3E}">
        <p14:creationId xmlns:p14="http://schemas.microsoft.com/office/powerpoint/2010/main" val="32033114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443" cy="496253"/>
          </a:xfrm>
          <a:prstGeom prst="rect">
            <a:avLst/>
          </a:prstGeom>
        </p:spPr>
        <p:txBody>
          <a:bodyPr vert="horz" lIns="90571" tIns="45286" rIns="90571" bIns="45286" rtlCol="0"/>
          <a:lstStyle>
            <a:lvl1pPr algn="l">
              <a:defRPr sz="1200"/>
            </a:lvl1pPr>
          </a:lstStyle>
          <a:p>
            <a:pPr>
              <a:defRPr/>
            </a:pPr>
            <a:endParaRPr lang="en-GB"/>
          </a:p>
        </p:txBody>
      </p:sp>
      <p:sp>
        <p:nvSpPr>
          <p:cNvPr id="3" name="Date Placeholder 2"/>
          <p:cNvSpPr>
            <a:spLocks noGrp="1"/>
          </p:cNvSpPr>
          <p:nvPr>
            <p:ph type="dt" idx="1"/>
          </p:nvPr>
        </p:nvSpPr>
        <p:spPr>
          <a:xfrm>
            <a:off x="3849664" y="0"/>
            <a:ext cx="2946443" cy="496253"/>
          </a:xfrm>
          <a:prstGeom prst="rect">
            <a:avLst/>
          </a:prstGeom>
        </p:spPr>
        <p:txBody>
          <a:bodyPr vert="horz" lIns="90571" tIns="45286" rIns="90571" bIns="45286" rtlCol="0"/>
          <a:lstStyle>
            <a:lvl1pPr algn="r">
              <a:defRPr sz="1200" smtClean="0"/>
            </a:lvl1pPr>
          </a:lstStyle>
          <a:p>
            <a:pPr>
              <a:defRPr/>
            </a:pPr>
            <a:fld id="{DFFC12A0-42FD-469E-8F9C-38E7FC27214E}" type="datetimeFigureOut">
              <a:rPr lang="en-GB"/>
              <a:pPr>
                <a:defRPr/>
              </a:pPr>
              <a:t>24/07/2020</a:t>
            </a:fld>
            <a:endParaRPr lang="en-GB"/>
          </a:p>
        </p:txBody>
      </p:sp>
      <p:sp>
        <p:nvSpPr>
          <p:cNvPr id="4" name="Slide Image Placeholder 3"/>
          <p:cNvSpPr>
            <a:spLocks noGrp="1" noRot="1" noChangeAspect="1"/>
          </p:cNvSpPr>
          <p:nvPr>
            <p:ph type="sldImg" idx="2"/>
          </p:nvPr>
        </p:nvSpPr>
        <p:spPr>
          <a:xfrm>
            <a:off x="915988" y="741363"/>
            <a:ext cx="4965700" cy="3724275"/>
          </a:xfrm>
          <a:prstGeom prst="rect">
            <a:avLst/>
          </a:prstGeom>
          <a:noFill/>
          <a:ln w="12700">
            <a:solidFill>
              <a:prstClr val="black"/>
            </a:solidFill>
          </a:ln>
        </p:spPr>
        <p:txBody>
          <a:bodyPr vert="horz" lIns="90571" tIns="45286" rIns="90571" bIns="45286" rtlCol="0" anchor="ctr"/>
          <a:lstStyle/>
          <a:p>
            <a:pPr lvl="0"/>
            <a:endParaRPr lang="en-GB" noProof="0"/>
          </a:p>
        </p:txBody>
      </p:sp>
      <p:sp>
        <p:nvSpPr>
          <p:cNvPr id="5" name="Notes Placeholder 4"/>
          <p:cNvSpPr>
            <a:spLocks noGrp="1"/>
          </p:cNvSpPr>
          <p:nvPr>
            <p:ph type="body" sz="quarter" idx="3"/>
          </p:nvPr>
        </p:nvSpPr>
        <p:spPr>
          <a:xfrm>
            <a:off x="680552" y="4715194"/>
            <a:ext cx="5436572" cy="4467853"/>
          </a:xfrm>
          <a:prstGeom prst="rect">
            <a:avLst/>
          </a:prstGeom>
        </p:spPr>
        <p:txBody>
          <a:bodyPr vert="horz" lIns="90571" tIns="45286" rIns="90571" bIns="45286"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6" name="Footer Placeholder 5"/>
          <p:cNvSpPr>
            <a:spLocks noGrp="1"/>
          </p:cNvSpPr>
          <p:nvPr>
            <p:ph type="ftr" sz="quarter" idx="4"/>
          </p:nvPr>
        </p:nvSpPr>
        <p:spPr>
          <a:xfrm>
            <a:off x="1" y="9428809"/>
            <a:ext cx="2946443" cy="496253"/>
          </a:xfrm>
          <a:prstGeom prst="rect">
            <a:avLst/>
          </a:prstGeom>
        </p:spPr>
        <p:txBody>
          <a:bodyPr vert="horz" lIns="90571" tIns="45286" rIns="90571" bIns="45286"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849664" y="9428809"/>
            <a:ext cx="2946443" cy="496253"/>
          </a:xfrm>
          <a:prstGeom prst="rect">
            <a:avLst/>
          </a:prstGeom>
        </p:spPr>
        <p:txBody>
          <a:bodyPr vert="horz" lIns="90571" tIns="45286" rIns="90571" bIns="45286" rtlCol="0" anchor="b"/>
          <a:lstStyle>
            <a:lvl1pPr algn="r">
              <a:defRPr sz="1200" smtClean="0"/>
            </a:lvl1pPr>
          </a:lstStyle>
          <a:p>
            <a:pPr>
              <a:defRPr/>
            </a:pPr>
            <a:fld id="{9FF09FB3-83CE-46C8-8F50-3D16A776F104}" type="slidenum">
              <a:rPr lang="en-GB"/>
              <a:pPr>
                <a:defRPr/>
              </a:pPr>
              <a:t>‹#›</a:t>
            </a:fld>
            <a:endParaRPr lang="en-GB"/>
          </a:p>
        </p:txBody>
      </p:sp>
    </p:spTree>
    <p:extLst>
      <p:ext uri="{BB962C8B-B14F-4D97-AF65-F5344CB8AC3E}">
        <p14:creationId xmlns:p14="http://schemas.microsoft.com/office/powerpoint/2010/main" val="321844090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2E458A0-D9F8-482B-8DB6-7E41A1F3C46F}" type="slidenum">
              <a:rPr lang="en-GB">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32067261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FF09FB3-83CE-46C8-8F50-3D16A776F104}" type="slidenum">
              <a:rPr lang="en-GB" smtClean="0"/>
              <a:pPr>
                <a:defRPr/>
              </a:pPr>
              <a:t>10</a:t>
            </a:fld>
            <a:endParaRPr lang="en-GB"/>
          </a:p>
        </p:txBody>
      </p:sp>
    </p:spTree>
    <p:extLst>
      <p:ext uri="{BB962C8B-B14F-4D97-AF65-F5344CB8AC3E}">
        <p14:creationId xmlns:p14="http://schemas.microsoft.com/office/powerpoint/2010/main" val="4167434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FF09FB3-83CE-46C8-8F50-3D16A776F104}" type="slidenum">
              <a:rPr lang="en-GB" smtClean="0"/>
              <a:pPr>
                <a:defRPr/>
              </a:pPr>
              <a:t>11</a:t>
            </a:fld>
            <a:endParaRPr lang="en-GB"/>
          </a:p>
        </p:txBody>
      </p:sp>
    </p:spTree>
    <p:extLst>
      <p:ext uri="{BB962C8B-B14F-4D97-AF65-F5344CB8AC3E}">
        <p14:creationId xmlns:p14="http://schemas.microsoft.com/office/powerpoint/2010/main" val="34018520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FF09FB3-83CE-46C8-8F50-3D16A776F104}" type="slidenum">
              <a:rPr lang="en-GB" smtClean="0"/>
              <a:pPr>
                <a:defRPr/>
              </a:pPr>
              <a:t>12</a:t>
            </a:fld>
            <a:endParaRPr lang="en-GB"/>
          </a:p>
        </p:txBody>
      </p:sp>
    </p:spTree>
    <p:extLst>
      <p:ext uri="{BB962C8B-B14F-4D97-AF65-F5344CB8AC3E}">
        <p14:creationId xmlns:p14="http://schemas.microsoft.com/office/powerpoint/2010/main" val="3401852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FF09FB3-83CE-46C8-8F50-3D16A776F104}" type="slidenum">
              <a:rPr lang="en-GB" smtClean="0"/>
              <a:pPr>
                <a:defRPr/>
              </a:pPr>
              <a:t>13</a:t>
            </a:fld>
            <a:endParaRPr lang="en-GB"/>
          </a:p>
        </p:txBody>
      </p:sp>
    </p:spTree>
    <p:extLst>
      <p:ext uri="{BB962C8B-B14F-4D97-AF65-F5344CB8AC3E}">
        <p14:creationId xmlns:p14="http://schemas.microsoft.com/office/powerpoint/2010/main" val="24917721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FF09FB3-83CE-46C8-8F50-3D16A776F104}" type="slidenum">
              <a:rPr lang="en-GB" smtClean="0"/>
              <a:pPr>
                <a:defRPr/>
              </a:pPr>
              <a:t>14</a:t>
            </a:fld>
            <a:endParaRPr lang="en-GB"/>
          </a:p>
        </p:txBody>
      </p:sp>
    </p:spTree>
    <p:extLst>
      <p:ext uri="{BB962C8B-B14F-4D97-AF65-F5344CB8AC3E}">
        <p14:creationId xmlns:p14="http://schemas.microsoft.com/office/powerpoint/2010/main" val="18358642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FF09FB3-83CE-46C8-8F50-3D16A776F104}" type="slidenum">
              <a:rPr lang="en-GB" smtClean="0"/>
              <a:pPr>
                <a:defRPr/>
              </a:pPr>
              <a:t>15</a:t>
            </a:fld>
            <a:endParaRPr lang="en-GB"/>
          </a:p>
        </p:txBody>
      </p:sp>
    </p:spTree>
    <p:extLst>
      <p:ext uri="{BB962C8B-B14F-4D97-AF65-F5344CB8AC3E}">
        <p14:creationId xmlns:p14="http://schemas.microsoft.com/office/powerpoint/2010/main" val="2592404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FF09FB3-83CE-46C8-8F50-3D16A776F104}" type="slidenum">
              <a:rPr lang="en-GB" smtClean="0"/>
              <a:pPr>
                <a:defRPr/>
              </a:pPr>
              <a:t>16</a:t>
            </a:fld>
            <a:endParaRPr lang="en-GB"/>
          </a:p>
        </p:txBody>
      </p:sp>
    </p:spTree>
    <p:extLst>
      <p:ext uri="{BB962C8B-B14F-4D97-AF65-F5344CB8AC3E}">
        <p14:creationId xmlns:p14="http://schemas.microsoft.com/office/powerpoint/2010/main" val="9567174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FF09FB3-83CE-46C8-8F50-3D16A776F104}" type="slidenum">
              <a:rPr lang="en-GB" smtClean="0"/>
              <a:pPr>
                <a:defRPr/>
              </a:pPr>
              <a:t>17</a:t>
            </a:fld>
            <a:endParaRPr lang="en-GB"/>
          </a:p>
        </p:txBody>
      </p:sp>
    </p:spTree>
    <p:extLst>
      <p:ext uri="{BB962C8B-B14F-4D97-AF65-F5344CB8AC3E}">
        <p14:creationId xmlns:p14="http://schemas.microsoft.com/office/powerpoint/2010/main" val="4288036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FF09FB3-83CE-46C8-8F50-3D16A776F104}" type="slidenum">
              <a:rPr lang="en-GB" smtClean="0"/>
              <a:pPr>
                <a:defRPr/>
              </a:pPr>
              <a:t>18</a:t>
            </a:fld>
            <a:endParaRPr lang="en-GB"/>
          </a:p>
        </p:txBody>
      </p:sp>
    </p:spTree>
    <p:extLst>
      <p:ext uri="{BB962C8B-B14F-4D97-AF65-F5344CB8AC3E}">
        <p14:creationId xmlns:p14="http://schemas.microsoft.com/office/powerpoint/2010/main" val="16892106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FF09FB3-83CE-46C8-8F50-3D16A776F104}" type="slidenum">
              <a:rPr lang="en-GB" smtClean="0"/>
              <a:pPr>
                <a:defRPr/>
              </a:pPr>
              <a:t>19</a:t>
            </a:fld>
            <a:endParaRPr lang="en-GB"/>
          </a:p>
        </p:txBody>
      </p:sp>
    </p:spTree>
    <p:extLst>
      <p:ext uri="{BB962C8B-B14F-4D97-AF65-F5344CB8AC3E}">
        <p14:creationId xmlns:p14="http://schemas.microsoft.com/office/powerpoint/2010/main" val="2904629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5073511-4FC2-4007-8421-027AAC56335B}" type="slidenum">
              <a:rPr kumimoji="0" lang="en-GB"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Arial" charset="0"/>
              <a:ea typeface="+mn-ea"/>
              <a:cs typeface="+mn-cs"/>
            </a:endParaRPr>
          </a:p>
        </p:txBody>
      </p:sp>
      <p:sp>
        <p:nvSpPr>
          <p:cNvPr id="5" name="Notes Placeholder 4"/>
          <p:cNvSpPr>
            <a:spLocks noGrp="1"/>
          </p:cNvSpPr>
          <p:nvPr>
            <p:ph type="body" sz="quarter" idx="11"/>
          </p:nvPr>
        </p:nvSpPr>
        <p:spPr/>
        <p:txBody>
          <a:bodyPr/>
          <a:lstStyle/>
          <a:p>
            <a:endParaRPr lang="en-GB" dirty="0"/>
          </a:p>
        </p:txBody>
      </p:sp>
    </p:spTree>
    <p:extLst>
      <p:ext uri="{BB962C8B-B14F-4D97-AF65-F5344CB8AC3E}">
        <p14:creationId xmlns:p14="http://schemas.microsoft.com/office/powerpoint/2010/main" val="3121851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FF09FB3-83CE-46C8-8F50-3D16A776F104}" type="slidenum">
              <a:rPr lang="en-GB" smtClean="0"/>
              <a:pPr>
                <a:defRPr/>
              </a:pPr>
              <a:t>20</a:t>
            </a:fld>
            <a:endParaRPr lang="en-GB"/>
          </a:p>
        </p:txBody>
      </p:sp>
    </p:spTree>
    <p:extLst>
      <p:ext uri="{BB962C8B-B14F-4D97-AF65-F5344CB8AC3E}">
        <p14:creationId xmlns:p14="http://schemas.microsoft.com/office/powerpoint/2010/main" val="30308276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FF09FB3-83CE-46C8-8F50-3D16A776F104}" type="slidenum">
              <a:rPr lang="en-GB" smtClean="0"/>
              <a:pPr>
                <a:defRPr/>
              </a:pPr>
              <a:t>21</a:t>
            </a:fld>
            <a:endParaRPr lang="en-GB"/>
          </a:p>
        </p:txBody>
      </p:sp>
    </p:spTree>
    <p:extLst>
      <p:ext uri="{BB962C8B-B14F-4D97-AF65-F5344CB8AC3E}">
        <p14:creationId xmlns:p14="http://schemas.microsoft.com/office/powerpoint/2010/main" val="34807559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5073511-4FC2-4007-8421-027AAC56335B}" type="slidenum">
              <a:rPr kumimoji="0" lang="en-GB"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Arial" charset="0"/>
              <a:ea typeface="+mn-ea"/>
              <a:cs typeface="+mn-cs"/>
            </a:endParaRPr>
          </a:p>
        </p:txBody>
      </p:sp>
      <p:sp>
        <p:nvSpPr>
          <p:cNvPr id="5" name="Notes Placeholder 4"/>
          <p:cNvSpPr>
            <a:spLocks noGrp="1"/>
          </p:cNvSpPr>
          <p:nvPr>
            <p:ph type="body" sz="quarter" idx="11"/>
          </p:nvPr>
        </p:nvSpPr>
        <p:spPr/>
        <p:txBody>
          <a:bodyPr/>
          <a:lstStyle/>
          <a:p>
            <a:endParaRPr lang="en-GB" dirty="0"/>
          </a:p>
        </p:txBody>
      </p:sp>
    </p:spTree>
    <p:extLst>
      <p:ext uri="{BB962C8B-B14F-4D97-AF65-F5344CB8AC3E}">
        <p14:creationId xmlns:p14="http://schemas.microsoft.com/office/powerpoint/2010/main" val="1134487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FF09FB3-83CE-46C8-8F50-3D16A776F104}" type="slidenum">
              <a:rPr lang="en-GB" smtClean="0"/>
              <a:pPr>
                <a:defRPr/>
              </a:pPr>
              <a:t>3</a:t>
            </a:fld>
            <a:endParaRPr lang="en-GB"/>
          </a:p>
        </p:txBody>
      </p:sp>
    </p:spTree>
    <p:extLst>
      <p:ext uri="{BB962C8B-B14F-4D97-AF65-F5344CB8AC3E}">
        <p14:creationId xmlns:p14="http://schemas.microsoft.com/office/powerpoint/2010/main" val="3713090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FF09FB3-83CE-46C8-8F50-3D16A776F104}" type="slidenum">
              <a:rPr lang="en-GB" smtClean="0"/>
              <a:pPr>
                <a:defRPr/>
              </a:pPr>
              <a:t>4</a:t>
            </a:fld>
            <a:endParaRPr lang="en-GB"/>
          </a:p>
        </p:txBody>
      </p:sp>
    </p:spTree>
    <p:extLst>
      <p:ext uri="{BB962C8B-B14F-4D97-AF65-F5344CB8AC3E}">
        <p14:creationId xmlns:p14="http://schemas.microsoft.com/office/powerpoint/2010/main" val="2882242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FF09FB3-83CE-46C8-8F50-3D16A776F104}" type="slidenum">
              <a:rPr lang="en-GB" smtClean="0"/>
              <a:pPr>
                <a:defRPr/>
              </a:pPr>
              <a:t>5</a:t>
            </a:fld>
            <a:endParaRPr lang="en-GB"/>
          </a:p>
        </p:txBody>
      </p:sp>
    </p:spTree>
    <p:extLst>
      <p:ext uri="{BB962C8B-B14F-4D97-AF65-F5344CB8AC3E}">
        <p14:creationId xmlns:p14="http://schemas.microsoft.com/office/powerpoint/2010/main" val="3274579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FF09FB3-83CE-46C8-8F50-3D16A776F104}" type="slidenum">
              <a:rPr lang="en-GB" smtClean="0"/>
              <a:pPr>
                <a:defRPr/>
              </a:pPr>
              <a:t>6</a:t>
            </a:fld>
            <a:endParaRPr lang="en-GB"/>
          </a:p>
        </p:txBody>
      </p:sp>
    </p:spTree>
    <p:extLst>
      <p:ext uri="{BB962C8B-B14F-4D97-AF65-F5344CB8AC3E}">
        <p14:creationId xmlns:p14="http://schemas.microsoft.com/office/powerpoint/2010/main" val="6655811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FF09FB3-83CE-46C8-8F50-3D16A776F104}" type="slidenum">
              <a:rPr lang="en-GB" smtClean="0"/>
              <a:pPr>
                <a:defRPr/>
              </a:pPr>
              <a:t>7</a:t>
            </a:fld>
            <a:endParaRPr lang="en-GB"/>
          </a:p>
        </p:txBody>
      </p:sp>
    </p:spTree>
    <p:extLst>
      <p:ext uri="{BB962C8B-B14F-4D97-AF65-F5344CB8AC3E}">
        <p14:creationId xmlns:p14="http://schemas.microsoft.com/office/powerpoint/2010/main" val="178641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FF09FB3-83CE-46C8-8F50-3D16A776F104}" type="slidenum">
              <a:rPr lang="en-GB" smtClean="0"/>
              <a:pPr>
                <a:defRPr/>
              </a:pPr>
              <a:t>8</a:t>
            </a:fld>
            <a:endParaRPr lang="en-GB"/>
          </a:p>
        </p:txBody>
      </p:sp>
    </p:spTree>
    <p:extLst>
      <p:ext uri="{BB962C8B-B14F-4D97-AF65-F5344CB8AC3E}">
        <p14:creationId xmlns:p14="http://schemas.microsoft.com/office/powerpoint/2010/main" val="233931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FF09FB3-83CE-46C8-8F50-3D16A776F104}" type="slidenum">
              <a:rPr lang="en-GB" smtClean="0"/>
              <a:pPr>
                <a:defRPr/>
              </a:pPr>
              <a:t>9</a:t>
            </a:fld>
            <a:endParaRPr lang="en-GB"/>
          </a:p>
        </p:txBody>
      </p:sp>
    </p:spTree>
    <p:extLst>
      <p:ext uri="{BB962C8B-B14F-4D97-AF65-F5344CB8AC3E}">
        <p14:creationId xmlns:p14="http://schemas.microsoft.com/office/powerpoint/2010/main" val="2401816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a:xfrm>
            <a:off x="179512" y="5741987"/>
            <a:ext cx="2133600" cy="365125"/>
          </a:xfrm>
        </p:spPr>
        <p:txBody>
          <a:bodyPr/>
          <a:lstStyle>
            <a:lvl1pPr>
              <a:defRPr/>
            </a:lvl1pPr>
          </a:lstStyle>
          <a:p>
            <a:pPr>
              <a:defRPr/>
            </a:pPr>
            <a:fld id="{CC2B99DB-D318-490B-BC96-07515403AD7A}" type="datetimeFigureOut">
              <a:rPr lang="en-GB"/>
              <a:pPr>
                <a:defRPr/>
              </a:pPr>
              <a:t>24/07/2020</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8" name="TextBox 7"/>
          <p:cNvSpPr txBox="1"/>
          <p:nvPr userDrawn="1"/>
        </p:nvSpPr>
        <p:spPr>
          <a:xfrm>
            <a:off x="179512" y="332656"/>
            <a:ext cx="1224136" cy="276999"/>
          </a:xfrm>
          <a:prstGeom prst="rect">
            <a:avLst/>
          </a:prstGeom>
          <a:noFill/>
        </p:spPr>
        <p:txBody>
          <a:bodyPr wrap="square" rtlCol="0">
            <a:spAutoFit/>
          </a:bodyPr>
          <a:lstStyle/>
          <a:p>
            <a:r>
              <a:rPr lang="en-GB" sz="1200" b="1" dirty="0">
                <a:solidFill>
                  <a:srgbClr val="000000"/>
                </a:solidFill>
                <a:latin typeface="Georgia" panose="02040502050405020303" pitchFamily="18" charset="0"/>
              </a:rPr>
              <a:t>@</a:t>
            </a:r>
            <a:r>
              <a:rPr lang="en-GB" sz="1200" b="1" dirty="0" err="1">
                <a:solidFill>
                  <a:srgbClr val="000000"/>
                </a:solidFill>
                <a:latin typeface="Georgia" panose="02040502050405020303" pitchFamily="18" charset="0"/>
              </a:rPr>
              <a:t>NPCA_uk</a:t>
            </a:r>
            <a:endParaRPr lang="en-GB" sz="1200" b="1" dirty="0">
              <a:solidFill>
                <a:srgbClr val="000000"/>
              </a:solidFill>
              <a:latin typeface="Georgia" panose="02040502050405020303"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FC562947-9B9E-489D-BB54-CBEA725E7DB4}" type="datetimeFigureOut">
              <a:rPr lang="en-GB"/>
              <a:pPr>
                <a:defRPr/>
              </a:pPr>
              <a:t>24/07/2020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AAF9BD2-6022-49C8-8155-DBD9357E1382}"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EF94581A-D845-44F5-B09B-EC601C92C151}" type="datetimeFigureOut">
              <a:rPr lang="en-GB"/>
              <a:pPr>
                <a:defRPr/>
              </a:pPr>
              <a:t>24/07/2020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F7D21B8-2E4F-450C-9FB4-DAC7381EA1AD}"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6"/>
          <p:cNvSpPr txBox="1"/>
          <p:nvPr userDrawn="1"/>
        </p:nvSpPr>
        <p:spPr>
          <a:xfrm>
            <a:off x="1350963" y="6537325"/>
            <a:ext cx="184150" cy="369888"/>
          </a:xfrm>
          <a:prstGeom prst="rect">
            <a:avLst/>
          </a:prstGeom>
          <a:noFill/>
        </p:spPr>
        <p:txBody>
          <a:bodyPr wrap="none">
            <a:spAutoFit/>
          </a:bodyPr>
          <a:lstStyle/>
          <a:p>
            <a:pPr>
              <a:defRPr/>
            </a:pPr>
            <a:endParaRPr lang="en-US" dirty="0"/>
          </a:p>
        </p:txBody>
      </p:sp>
      <p:sp>
        <p:nvSpPr>
          <p:cNvPr id="2" name="Title 1"/>
          <p:cNvSpPr>
            <a:spLocks noGrp="1"/>
          </p:cNvSpPr>
          <p:nvPr>
            <p:ph type="title"/>
          </p:nvPr>
        </p:nvSpPr>
        <p:spPr/>
        <p:txBody>
          <a:bodyPr/>
          <a:lstStyle>
            <a:lvl1pPr>
              <a:defRPr>
                <a:effectLst>
                  <a:outerShdw blurRad="38100" dist="38100" dir="2700000" algn="tl">
                    <a:srgbClr val="000000">
                      <a:alpha val="43137"/>
                    </a:srgbClr>
                  </a:outerShdw>
                </a:effectLst>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a:xfrm>
            <a:off x="566192" y="6356350"/>
            <a:ext cx="2133600" cy="365125"/>
          </a:xfrm>
        </p:spPr>
        <p:txBody>
          <a:bodyPr/>
          <a:lstStyle>
            <a:lvl1pPr>
              <a:defRPr sz="1400" b="1" i="0" dirty="0">
                <a:latin typeface="Georgia"/>
              </a:defRPr>
            </a:lvl1pPr>
          </a:lstStyle>
          <a:p>
            <a:pPr>
              <a:defRPr/>
            </a:pPr>
            <a:endParaRPr lang="en-GB" dirty="0"/>
          </a:p>
        </p:txBody>
      </p:sp>
      <p:sp>
        <p:nvSpPr>
          <p:cNvPr id="6" name="Footer Placeholder 4"/>
          <p:cNvSpPr>
            <a:spLocks noGrp="1"/>
          </p:cNvSpPr>
          <p:nvPr>
            <p:ph type="ftr" sz="quarter" idx="11"/>
          </p:nvPr>
        </p:nvSpPr>
        <p:spPr>
          <a:xfrm>
            <a:off x="3332584" y="6356350"/>
            <a:ext cx="2895600" cy="365125"/>
          </a:xfrm>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15460D4B-DDC0-4313-B037-B0DD63051B25}" type="slidenum">
              <a:rPr lang="en-GB"/>
              <a:pPr>
                <a:defRPr/>
              </a:pPr>
              <a:t>‹#›</a:t>
            </a:fld>
            <a:endParaRPr lang="en-GB" dirty="0"/>
          </a:p>
        </p:txBody>
      </p:sp>
      <p:sp>
        <p:nvSpPr>
          <p:cNvPr id="8" name="TextBox 7"/>
          <p:cNvSpPr txBox="1"/>
          <p:nvPr userDrawn="1"/>
        </p:nvSpPr>
        <p:spPr>
          <a:xfrm>
            <a:off x="179512" y="332656"/>
            <a:ext cx="1224136" cy="276999"/>
          </a:xfrm>
          <a:prstGeom prst="rect">
            <a:avLst/>
          </a:prstGeom>
          <a:noFill/>
        </p:spPr>
        <p:txBody>
          <a:bodyPr wrap="square" rtlCol="0">
            <a:spAutoFit/>
          </a:bodyPr>
          <a:lstStyle/>
          <a:p>
            <a:r>
              <a:rPr lang="en-GB" sz="1200" b="1" dirty="0">
                <a:solidFill>
                  <a:srgbClr val="000000"/>
                </a:solidFill>
                <a:latin typeface="Georgia" panose="02040502050405020303" pitchFamily="18" charset="0"/>
              </a:rPr>
              <a:t>@</a:t>
            </a:r>
            <a:r>
              <a:rPr lang="en-GB" sz="1200" b="1" dirty="0" err="1">
                <a:solidFill>
                  <a:srgbClr val="000000"/>
                </a:solidFill>
                <a:latin typeface="Georgia" panose="02040502050405020303" pitchFamily="18" charset="0"/>
              </a:rPr>
              <a:t>NPCA_uk</a:t>
            </a:r>
            <a:endParaRPr lang="en-GB" sz="1200" b="1" dirty="0">
              <a:solidFill>
                <a:srgbClr val="000000"/>
              </a:solidFill>
              <a:latin typeface="Georgia" panose="02040502050405020303"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5133EE9-F9E8-4703-B7B2-96CAEED541AA}" type="datetimeFigureOut">
              <a:rPr lang="en-GB"/>
              <a:pPr>
                <a:defRPr/>
              </a:pPr>
              <a:t>24/07/2020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342C344-14D2-4F6A-93A9-C684D179E093}"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EBF13C72-3FE0-4367-BE27-6F5303AEE147}" type="datetimeFigureOut">
              <a:rPr lang="en-GB"/>
              <a:pPr>
                <a:defRPr/>
              </a:pPr>
              <a:t>24/07/2020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A13B931C-0F41-4F93-BC90-337B58F5E7D8}"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E1C4CA00-C0BB-4FBF-B237-BC742F3BFB01}" type="datetimeFigureOut">
              <a:rPr lang="en-GB"/>
              <a:pPr>
                <a:defRPr/>
              </a:pPr>
              <a:t>24/07/2020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0724F65B-EE3E-439F-83DE-9650CECCFBE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7F4A2117-B22E-4559-815E-1523A6843126}" type="datetimeFigureOut">
              <a:rPr lang="en-GB" smtClean="0"/>
              <a:pPr>
                <a:defRPr/>
              </a:pPr>
              <a:t>24/07/2020</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9DF70570-EB7D-4CFE-A14E-300BC9E7E52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A593FF5-9436-4173-8440-32672CFC54ED}" type="datetimeFigureOut">
              <a:rPr lang="en-GB"/>
              <a:pPr>
                <a:defRPr/>
              </a:pPr>
              <a:t>24/07/2020</a:t>
            </a:fld>
            <a:endParaRPr lang="en-GB"/>
          </a:p>
        </p:txBody>
      </p:sp>
      <p:sp>
        <p:nvSpPr>
          <p:cNvPr id="3" name="Footer Placeholder 4"/>
          <p:cNvSpPr>
            <a:spLocks noGrp="1"/>
          </p:cNvSpPr>
          <p:nvPr>
            <p:ph type="ftr" sz="quarter" idx="11"/>
          </p:nvPr>
        </p:nvSpPr>
        <p:spPr>
          <a:xfrm>
            <a:off x="3059832" y="6356350"/>
            <a:ext cx="2895600" cy="365125"/>
          </a:xfrm>
        </p:spPr>
        <p:txBody>
          <a:bodyPr/>
          <a:lstStyle>
            <a:lvl1pPr>
              <a:defRPr/>
            </a:lvl1pPr>
          </a:lstStyle>
          <a:p>
            <a:pPr>
              <a:defRPr/>
            </a:pPr>
            <a:endParaRPr lang="en-GB" dirty="0"/>
          </a:p>
        </p:txBody>
      </p:sp>
      <p:sp>
        <p:nvSpPr>
          <p:cNvPr id="4" name="Slide Number Placeholder 5"/>
          <p:cNvSpPr>
            <a:spLocks noGrp="1"/>
          </p:cNvSpPr>
          <p:nvPr>
            <p:ph type="sldNum" sz="quarter" idx="12"/>
          </p:nvPr>
        </p:nvSpPr>
        <p:spPr/>
        <p:txBody>
          <a:bodyPr/>
          <a:lstStyle>
            <a:lvl1pPr>
              <a:defRPr/>
            </a:lvl1pPr>
          </a:lstStyle>
          <a:p>
            <a:pPr>
              <a:defRPr/>
            </a:pPr>
            <a:fld id="{DF19D77E-A5AD-4520-84BC-92B924A8CE4D}"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DE854C4-147C-415B-B478-BFA0B8170640}" type="datetimeFigureOut">
              <a:rPr lang="en-GB"/>
              <a:pPr>
                <a:defRPr/>
              </a:pPr>
              <a:t>24/07/2020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79035D13-1CB1-482E-AE2E-734A892F9CA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EDE8E8B-C032-4677-87D5-A27B360E93A4}" type="datetimeFigureOut">
              <a:rPr lang="en-GB"/>
              <a:pPr>
                <a:defRPr/>
              </a:pPr>
              <a:t>24/07/2020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F82B5A6-7FFD-4A4B-A4AE-CF91E5BCD3CE}"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68893">
                <a:alpha val="80000"/>
              </a:srgbClr>
            </a:gs>
            <a:gs pos="29000">
              <a:srgbClr val="7198A7">
                <a:alpha val="50000"/>
              </a:srgbClr>
            </a:gs>
            <a:gs pos="72000">
              <a:srgbClr val="97B4BF">
                <a:alpha val="50000"/>
              </a:srgbClr>
            </a:gs>
          </a:gsLst>
          <a:lin ang="18900000" scaled="1"/>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97A1B46-EEF6-4BD7-88B6-515EC2FB57A0}" type="datetimeFigureOut">
              <a:rPr lang="en-GB"/>
              <a:pPr>
                <a:defRPr/>
              </a:pPr>
              <a:t>24/07/2020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FE08CE1-192C-4FC3-923A-5577A3CED86C}" type="slidenum">
              <a:rPr lang="en-GB"/>
              <a:pPr>
                <a:defRPr/>
              </a:pPr>
              <a:t>‹#›</a:t>
            </a:fld>
            <a:endParaRPr lang="en-GB"/>
          </a:p>
        </p:txBody>
      </p:sp>
      <p:sp>
        <p:nvSpPr>
          <p:cNvPr id="8" name="TextBox 7"/>
          <p:cNvSpPr txBox="1"/>
          <p:nvPr userDrawn="1"/>
        </p:nvSpPr>
        <p:spPr>
          <a:xfrm>
            <a:off x="395288" y="6472238"/>
            <a:ext cx="2663825" cy="277812"/>
          </a:xfrm>
          <a:prstGeom prst="rect">
            <a:avLst/>
          </a:prstGeom>
          <a:noFill/>
        </p:spPr>
        <p:txBody>
          <a:bodyPr>
            <a:spAutoFit/>
          </a:bodyPr>
          <a:lstStyle/>
          <a:p>
            <a:pPr>
              <a:defRPr/>
            </a:pPr>
            <a:r>
              <a:rPr lang="en-US" sz="1200" b="1" dirty="0" err="1">
                <a:solidFill>
                  <a:srgbClr val="161616"/>
                </a:solidFill>
                <a:latin typeface="Georgia"/>
                <a:cs typeface="Georgia"/>
              </a:rPr>
              <a:t>www.npca.org.uk</a:t>
            </a:r>
            <a:endParaRPr lang="en-US" sz="1200" b="1" dirty="0">
              <a:solidFill>
                <a:srgbClr val="161616"/>
              </a:solidFill>
              <a:latin typeface="Georgia"/>
              <a:cs typeface="Georgia"/>
            </a:endParaRPr>
          </a:p>
        </p:txBody>
      </p:sp>
      <p:sp>
        <p:nvSpPr>
          <p:cNvPr id="9" name="TextBox 8"/>
          <p:cNvSpPr txBox="1"/>
          <p:nvPr userDrawn="1"/>
        </p:nvSpPr>
        <p:spPr>
          <a:xfrm>
            <a:off x="3563938" y="6465888"/>
            <a:ext cx="2663825" cy="277812"/>
          </a:xfrm>
          <a:prstGeom prst="rect">
            <a:avLst/>
          </a:prstGeom>
          <a:noFill/>
        </p:spPr>
        <p:txBody>
          <a:bodyPr>
            <a:spAutoFit/>
          </a:bodyPr>
          <a:lstStyle/>
          <a:p>
            <a:pPr>
              <a:defRPr/>
            </a:pPr>
            <a:r>
              <a:rPr lang="en-US" sz="1200" b="1" dirty="0">
                <a:solidFill>
                  <a:srgbClr val="161616"/>
                </a:solidFill>
                <a:latin typeface="Georgia"/>
                <a:cs typeface="Georgia"/>
              </a:rPr>
              <a:t>npca@rcseng.ac.uk </a:t>
            </a:r>
          </a:p>
        </p:txBody>
      </p:sp>
      <p:pic>
        <p:nvPicPr>
          <p:cNvPr id="1033" name="Picture 1" descr="NPCALOGOBLUE.eps"/>
          <p:cNvPicPr>
            <a:picLocks noChangeAspect="1"/>
          </p:cNvPicPr>
          <p:nvPr userDrawn="1"/>
        </p:nvPicPr>
        <p:blipFill>
          <a:blip r:embed="rId13" cstate="print"/>
          <a:srcRect/>
          <a:stretch>
            <a:fillRect/>
          </a:stretch>
        </p:blipFill>
        <p:spPr bwMode="auto">
          <a:xfrm>
            <a:off x="6804025" y="5816600"/>
            <a:ext cx="2160588" cy="14398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xStyles>
    <p:titleStyle>
      <a:lvl1pPr algn="ctr" rtl="0" eaLnBrk="0" fontAlgn="base" hangingPunct="0">
        <a:spcBef>
          <a:spcPct val="0"/>
        </a:spcBef>
        <a:spcAft>
          <a:spcPct val="0"/>
        </a:spcAft>
        <a:defRPr sz="4400" kern="1200">
          <a:solidFill>
            <a:srgbClr val="161616"/>
          </a:solidFill>
          <a:latin typeface="+mj-lt"/>
          <a:ea typeface="+mj-ea"/>
          <a:cs typeface="+mj-cs"/>
        </a:defRPr>
      </a:lvl1pPr>
      <a:lvl2pPr algn="ctr" rtl="0" eaLnBrk="0" fontAlgn="base" hangingPunct="0">
        <a:spcBef>
          <a:spcPct val="0"/>
        </a:spcBef>
        <a:spcAft>
          <a:spcPct val="0"/>
        </a:spcAft>
        <a:defRPr sz="4400">
          <a:solidFill>
            <a:srgbClr val="161616"/>
          </a:solidFill>
          <a:latin typeface="Calibri" pitchFamily="34" charset="0"/>
        </a:defRPr>
      </a:lvl2pPr>
      <a:lvl3pPr algn="ctr" rtl="0" eaLnBrk="0" fontAlgn="base" hangingPunct="0">
        <a:spcBef>
          <a:spcPct val="0"/>
        </a:spcBef>
        <a:spcAft>
          <a:spcPct val="0"/>
        </a:spcAft>
        <a:defRPr sz="4400">
          <a:solidFill>
            <a:srgbClr val="161616"/>
          </a:solidFill>
          <a:latin typeface="Calibri" pitchFamily="34" charset="0"/>
        </a:defRPr>
      </a:lvl3pPr>
      <a:lvl4pPr algn="ctr" rtl="0" eaLnBrk="0" fontAlgn="base" hangingPunct="0">
        <a:spcBef>
          <a:spcPct val="0"/>
        </a:spcBef>
        <a:spcAft>
          <a:spcPct val="0"/>
        </a:spcAft>
        <a:defRPr sz="4400">
          <a:solidFill>
            <a:srgbClr val="161616"/>
          </a:solidFill>
          <a:latin typeface="Calibri" pitchFamily="34" charset="0"/>
        </a:defRPr>
      </a:lvl4pPr>
      <a:lvl5pPr algn="ctr" rtl="0" eaLnBrk="0" fontAlgn="base" hangingPunct="0">
        <a:spcBef>
          <a:spcPct val="0"/>
        </a:spcBef>
        <a:spcAft>
          <a:spcPct val="0"/>
        </a:spcAft>
        <a:defRPr sz="4400">
          <a:solidFill>
            <a:srgbClr val="161616"/>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rgbClr val="161616"/>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rgbClr val="161616"/>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rgbClr val="161616"/>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rgbClr val="161616"/>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rgbClr val="16161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tmp"/></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313" name="Title 1"/>
          <p:cNvSpPr>
            <a:spLocks noGrp="1"/>
          </p:cNvSpPr>
          <p:nvPr>
            <p:ph type="ctrTitle"/>
          </p:nvPr>
        </p:nvSpPr>
        <p:spPr>
          <a:xfrm>
            <a:off x="0" y="955514"/>
            <a:ext cx="9143999" cy="1584175"/>
          </a:xfrm>
        </p:spPr>
        <p:txBody>
          <a:bodyPr/>
          <a:lstStyle/>
          <a:p>
            <a:pPr eaLnBrk="1" hangingPunct="1">
              <a:defRPr/>
            </a:pPr>
            <a:r>
              <a:rPr lang="en-GB" dirty="0">
                <a:solidFill>
                  <a:srgbClr val="568893"/>
                </a:solidFill>
              </a:rPr>
              <a:t>National Prostate Cancer Audit 2019</a:t>
            </a:r>
            <a:br>
              <a:rPr lang="en-GB" sz="4000" dirty="0">
                <a:solidFill>
                  <a:srgbClr val="568893"/>
                </a:solidFill>
              </a:rPr>
            </a:br>
            <a:r>
              <a:rPr lang="en-GB" sz="4000" b="1" dirty="0">
                <a:solidFill>
                  <a:srgbClr val="568893"/>
                </a:solidFill>
              </a:rPr>
              <a:t>Patient Summary</a:t>
            </a:r>
            <a:endParaRPr lang="en-GB" sz="4800" b="1" dirty="0">
              <a:solidFill>
                <a:srgbClr val="568893"/>
              </a:solidFill>
              <a:latin typeface="+mn-lt"/>
              <a:ea typeface="+mn-ea"/>
              <a:cs typeface="+mn-cs"/>
            </a:endParaRPr>
          </a:p>
        </p:txBody>
      </p:sp>
      <p:sp>
        <p:nvSpPr>
          <p:cNvPr id="6" name="Rectangle 3">
            <a:extLst>
              <a:ext uri="{FF2B5EF4-FFF2-40B4-BE49-F238E27FC236}">
                <a16:creationId xmlns:a16="http://schemas.microsoft.com/office/drawing/2014/main" id="{6BEE1143-320C-407D-9C95-628273887099}"/>
              </a:ext>
            </a:extLst>
          </p:cNvPr>
          <p:cNvSpPr txBox="1">
            <a:spLocks/>
          </p:cNvSpPr>
          <p:nvPr/>
        </p:nvSpPr>
        <p:spPr bwMode="auto">
          <a:xfrm>
            <a:off x="0" y="2996952"/>
            <a:ext cx="9144000" cy="20832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10000"/>
              </a:lnSpc>
              <a:spcBef>
                <a:spcPts val="1200"/>
              </a:spcBef>
            </a:pPr>
            <a:r>
              <a:rPr lang="en-GB" sz="1600" dirty="0">
                <a:solidFill>
                  <a:srgbClr val="000000"/>
                </a:solidFill>
              </a:rPr>
              <a:t>Commissioned by </a:t>
            </a:r>
            <a:r>
              <a:rPr lang="en-GB" sz="1600" b="1" dirty="0">
                <a:solidFill>
                  <a:srgbClr val="000000"/>
                </a:solidFill>
              </a:rPr>
              <a:t>HQIP</a:t>
            </a:r>
            <a:r>
              <a:rPr lang="en-GB" sz="1600" dirty="0">
                <a:solidFill>
                  <a:srgbClr val="000000"/>
                </a:solidFill>
              </a:rPr>
              <a:t> on behalf of </a:t>
            </a:r>
            <a:r>
              <a:rPr lang="en-GB" sz="1600" b="1" dirty="0">
                <a:solidFill>
                  <a:srgbClr val="000000"/>
                </a:solidFill>
              </a:rPr>
              <a:t>NHS England </a:t>
            </a:r>
            <a:r>
              <a:rPr lang="en-GB" sz="1600" dirty="0">
                <a:solidFill>
                  <a:srgbClr val="000000"/>
                </a:solidFill>
              </a:rPr>
              <a:t>and </a:t>
            </a:r>
            <a:r>
              <a:rPr lang="en-GB" sz="1600" b="1" dirty="0">
                <a:solidFill>
                  <a:srgbClr val="000000"/>
                </a:solidFill>
              </a:rPr>
              <a:t>Welsh Government</a:t>
            </a:r>
          </a:p>
          <a:p>
            <a:pPr>
              <a:lnSpc>
                <a:spcPct val="110000"/>
              </a:lnSpc>
              <a:spcBef>
                <a:spcPts val="1200"/>
              </a:spcBef>
            </a:pPr>
            <a:r>
              <a:rPr lang="en-GB" sz="1600" dirty="0">
                <a:solidFill>
                  <a:srgbClr val="000000"/>
                </a:solidFill>
              </a:rPr>
              <a:t>Based at the </a:t>
            </a:r>
            <a:r>
              <a:rPr lang="en-GB" sz="1600" b="1" dirty="0">
                <a:solidFill>
                  <a:srgbClr val="000000"/>
                </a:solidFill>
              </a:rPr>
              <a:t>Clinical Effectiveness Unit</a:t>
            </a:r>
            <a:r>
              <a:rPr lang="en-GB" sz="1600" dirty="0">
                <a:solidFill>
                  <a:srgbClr val="000000"/>
                </a:solidFill>
              </a:rPr>
              <a:t>, </a:t>
            </a:r>
            <a:br>
              <a:rPr lang="en-GB" sz="1600" dirty="0">
                <a:solidFill>
                  <a:srgbClr val="000000"/>
                </a:solidFill>
              </a:rPr>
            </a:br>
            <a:r>
              <a:rPr lang="en-GB" sz="1600" dirty="0">
                <a:solidFill>
                  <a:srgbClr val="000000"/>
                </a:solidFill>
              </a:rPr>
              <a:t>Royal College of Surgeons / London School of Hygiene &amp; Tropical Medicine</a:t>
            </a:r>
          </a:p>
          <a:p>
            <a:pPr>
              <a:lnSpc>
                <a:spcPct val="110000"/>
              </a:lnSpc>
              <a:spcBef>
                <a:spcPts val="1200"/>
              </a:spcBef>
            </a:pPr>
            <a:r>
              <a:rPr lang="en-GB" sz="1600" dirty="0">
                <a:solidFill>
                  <a:srgbClr val="000000"/>
                </a:solidFill>
              </a:rPr>
              <a:t>Clinical leadership provided by </a:t>
            </a:r>
            <a:r>
              <a:rPr lang="en-GB" sz="1600" b="1" dirty="0">
                <a:solidFill>
                  <a:srgbClr val="000000"/>
                </a:solidFill>
              </a:rPr>
              <a:t>BAUS</a:t>
            </a:r>
            <a:r>
              <a:rPr lang="en-GB" sz="1600" dirty="0">
                <a:solidFill>
                  <a:srgbClr val="000000"/>
                </a:solidFill>
              </a:rPr>
              <a:t> and </a:t>
            </a:r>
            <a:r>
              <a:rPr lang="en-GB" sz="1600" b="1" dirty="0">
                <a:solidFill>
                  <a:srgbClr val="000000"/>
                </a:solidFill>
              </a:rPr>
              <a:t>BUG</a:t>
            </a:r>
          </a:p>
          <a:p>
            <a:pPr>
              <a:lnSpc>
                <a:spcPct val="110000"/>
              </a:lnSpc>
              <a:spcBef>
                <a:spcPts val="1200"/>
              </a:spcBef>
            </a:pPr>
            <a:r>
              <a:rPr lang="en-GB" sz="1600" dirty="0">
                <a:solidFill>
                  <a:srgbClr val="000000"/>
                </a:solidFill>
              </a:rPr>
              <a:t>Data partners: </a:t>
            </a:r>
            <a:r>
              <a:rPr lang="en-GB" sz="1600" b="1" dirty="0">
                <a:solidFill>
                  <a:srgbClr val="000000"/>
                </a:solidFill>
              </a:rPr>
              <a:t>National Cancer Registry and Analysis Service</a:t>
            </a:r>
            <a:r>
              <a:rPr lang="en-GB" sz="1600" dirty="0">
                <a:solidFill>
                  <a:srgbClr val="000000"/>
                </a:solidFill>
              </a:rPr>
              <a:t>, PHE; </a:t>
            </a:r>
            <a:r>
              <a:rPr lang="en-GB" sz="1600" b="1" dirty="0">
                <a:solidFill>
                  <a:srgbClr val="000000"/>
                </a:solidFill>
              </a:rPr>
              <a:t>Wales Cancer Network</a:t>
            </a:r>
            <a:r>
              <a:rPr lang="en-GB" sz="1600" dirty="0">
                <a:solidFill>
                  <a:srgbClr val="000000"/>
                </a:solidFill>
              </a:rPr>
              <a:t>, PHW</a:t>
            </a:r>
          </a:p>
        </p:txBody>
      </p:sp>
      <p:grpSp>
        <p:nvGrpSpPr>
          <p:cNvPr id="13" name="Group 12">
            <a:extLst>
              <a:ext uri="{FF2B5EF4-FFF2-40B4-BE49-F238E27FC236}">
                <a16:creationId xmlns:a16="http://schemas.microsoft.com/office/drawing/2014/main" id="{75DD6479-EEFC-43B8-BFE4-7EA9047CFDE8}"/>
              </a:ext>
            </a:extLst>
          </p:cNvPr>
          <p:cNvGrpSpPr/>
          <p:nvPr/>
        </p:nvGrpSpPr>
        <p:grpSpPr>
          <a:xfrm>
            <a:off x="506915" y="5053302"/>
            <a:ext cx="8130168" cy="1162050"/>
            <a:chOff x="679064" y="5000308"/>
            <a:chExt cx="8130168" cy="1162050"/>
          </a:xfrm>
          <a:noFill/>
        </p:grpSpPr>
        <p:pic>
          <p:nvPicPr>
            <p:cNvPr id="7" name="Picture 6" descr="phetemplogo.png">
              <a:extLst>
                <a:ext uri="{FF2B5EF4-FFF2-40B4-BE49-F238E27FC236}">
                  <a16:creationId xmlns:a16="http://schemas.microsoft.com/office/drawing/2014/main" id="{06616959-ADBB-49E8-AE4B-51452D5F137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884068" y="5338767"/>
              <a:ext cx="1546860" cy="780098"/>
            </a:xfrm>
            <a:prstGeom prst="rect">
              <a:avLst/>
            </a:prstGeom>
            <a:grpFill/>
          </p:spPr>
        </p:pic>
        <p:pic>
          <p:nvPicPr>
            <p:cNvPr id="8" name="Picture 7" descr="BUG logolarger.jpg">
              <a:extLst>
                <a:ext uri="{FF2B5EF4-FFF2-40B4-BE49-F238E27FC236}">
                  <a16:creationId xmlns:a16="http://schemas.microsoft.com/office/drawing/2014/main" id="{646EB63F-508B-48B4-91F3-550F341E9B5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456676" y="5264857"/>
              <a:ext cx="845820" cy="777240"/>
            </a:xfrm>
            <a:prstGeom prst="rect">
              <a:avLst/>
            </a:prstGeom>
            <a:grpFill/>
          </p:spPr>
        </p:pic>
        <p:pic>
          <p:nvPicPr>
            <p:cNvPr id="9" name="Picture 8" descr="NEW Cross Keys and BAUS text_Green.jpeg">
              <a:extLst>
                <a:ext uri="{FF2B5EF4-FFF2-40B4-BE49-F238E27FC236}">
                  <a16:creationId xmlns:a16="http://schemas.microsoft.com/office/drawing/2014/main" id="{F6213F0C-2713-4039-AA75-4BA99660B0FB}"/>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761267" y="5120569"/>
              <a:ext cx="1047965" cy="921528"/>
            </a:xfrm>
            <a:prstGeom prst="rect">
              <a:avLst/>
            </a:prstGeom>
            <a:grpFill/>
          </p:spPr>
        </p:pic>
        <p:pic>
          <p:nvPicPr>
            <p:cNvPr id="10" name="Picture 9" descr="HQIP_logo_mid res.jpg">
              <a:extLst>
                <a:ext uri="{FF2B5EF4-FFF2-40B4-BE49-F238E27FC236}">
                  <a16:creationId xmlns:a16="http://schemas.microsoft.com/office/drawing/2014/main" id="{1693F341-13EE-4B1B-BF61-D05C3BCB3EA6}"/>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814923" y="5415535"/>
              <a:ext cx="1514475" cy="705803"/>
            </a:xfrm>
            <a:prstGeom prst="rect">
              <a:avLst/>
            </a:prstGeom>
            <a:grpFill/>
          </p:spPr>
        </p:pic>
        <p:pic>
          <p:nvPicPr>
            <p:cNvPr id="11" name="Picture 10">
              <a:extLst>
                <a:ext uri="{FF2B5EF4-FFF2-40B4-BE49-F238E27FC236}">
                  <a16:creationId xmlns:a16="http://schemas.microsoft.com/office/drawing/2014/main" id="{ACC438C0-30FA-42A7-8C4F-0A81F8EF9ADE}"/>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3494567" y="5415535"/>
              <a:ext cx="1193078" cy="626562"/>
            </a:xfrm>
            <a:prstGeom prst="rect">
              <a:avLst/>
            </a:prstGeom>
            <a:grpFill/>
          </p:spPr>
        </p:pic>
        <p:pic>
          <p:nvPicPr>
            <p:cNvPr id="12" name="Picture 11" descr="C:\Users\jnossiter\Desktop\Portrait print.jpg">
              <a:extLst>
                <a:ext uri="{FF2B5EF4-FFF2-40B4-BE49-F238E27FC236}">
                  <a16:creationId xmlns:a16="http://schemas.microsoft.com/office/drawing/2014/main" id="{977A41B0-04B4-4253-91CA-22B38B690B12}"/>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9064" y="5000308"/>
              <a:ext cx="793750" cy="1162050"/>
            </a:xfrm>
            <a:prstGeom prst="rect">
              <a:avLst/>
            </a:prstGeom>
            <a:grpFill/>
            <a:ln>
              <a:noFill/>
            </a:ln>
          </p:spPr>
        </p:pic>
      </p:grpSp>
    </p:spTree>
    <p:extLst>
      <p:ext uri="{BB962C8B-B14F-4D97-AF65-F5344CB8AC3E}">
        <p14:creationId xmlns:p14="http://schemas.microsoft.com/office/powerpoint/2010/main" val="3653227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FE97F45-D754-4591-B3A9-902775743429}"/>
              </a:ext>
            </a:extLst>
          </p:cNvPr>
          <p:cNvSpPr>
            <a:spLocks noGrp="1"/>
          </p:cNvSpPr>
          <p:nvPr>
            <p:ph type="title"/>
          </p:nvPr>
        </p:nvSpPr>
        <p:spPr>
          <a:xfrm>
            <a:off x="0" y="692697"/>
            <a:ext cx="9144000" cy="792087"/>
          </a:xfrm>
        </p:spPr>
        <p:txBody>
          <a:bodyPr/>
          <a:lstStyle/>
          <a:p>
            <a:pPr marL="173038" algn="l"/>
            <a:r>
              <a:rPr lang="en-GB" sz="3200" b="1" dirty="0">
                <a:solidFill>
                  <a:srgbClr val="568893"/>
                </a:solidFill>
                <a:effectLst/>
              </a:rPr>
              <a:t>What the data quality results show</a:t>
            </a:r>
          </a:p>
        </p:txBody>
      </p:sp>
      <p:sp>
        <p:nvSpPr>
          <p:cNvPr id="8" name="Content Placeholder 2">
            <a:extLst>
              <a:ext uri="{FF2B5EF4-FFF2-40B4-BE49-F238E27FC236}">
                <a16:creationId xmlns:a16="http://schemas.microsoft.com/office/drawing/2014/main" id="{20218FC5-3AE8-4CF3-BEEC-AC84D31740E8}"/>
              </a:ext>
            </a:extLst>
          </p:cNvPr>
          <p:cNvSpPr>
            <a:spLocks noGrp="1"/>
          </p:cNvSpPr>
          <p:nvPr>
            <p:ph idx="1"/>
          </p:nvPr>
        </p:nvSpPr>
        <p:spPr>
          <a:xfrm>
            <a:off x="457200" y="1628800"/>
            <a:ext cx="8147248" cy="4752528"/>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20000"/>
              </a:lnSpc>
              <a:spcBef>
                <a:spcPts val="1200"/>
              </a:spcBef>
            </a:pPr>
            <a:r>
              <a:rPr lang="en-GB" sz="2200" dirty="0">
                <a:solidFill>
                  <a:srgbClr val="000000"/>
                </a:solidFill>
              </a:rPr>
              <a:t>The stage of prostate cancer has been well recorded</a:t>
            </a:r>
          </a:p>
          <a:p>
            <a:pPr>
              <a:lnSpc>
                <a:spcPct val="120000"/>
              </a:lnSpc>
              <a:spcBef>
                <a:spcPts val="1200"/>
              </a:spcBef>
            </a:pPr>
            <a:r>
              <a:rPr lang="en-GB" sz="2200" dirty="0">
                <a:solidFill>
                  <a:srgbClr val="000000"/>
                </a:solidFill>
              </a:rPr>
              <a:t>General health status of patients and whether they had imaging tests to help provide their diagnoses was better recorded than previously, but remains less complete in England than in Wales</a:t>
            </a:r>
          </a:p>
          <a:p>
            <a:pPr>
              <a:lnSpc>
                <a:spcPct val="120000"/>
              </a:lnSpc>
              <a:spcBef>
                <a:spcPts val="1200"/>
              </a:spcBef>
            </a:pPr>
            <a:r>
              <a:rPr lang="en-GB" sz="2200" dirty="0">
                <a:solidFill>
                  <a:srgbClr val="000000"/>
                </a:solidFill>
              </a:rPr>
              <a:t>Data on other investigations to help with diagnosis remain well completed in both England and Wales</a:t>
            </a:r>
          </a:p>
        </p:txBody>
      </p:sp>
    </p:spTree>
    <p:extLst>
      <p:ext uri="{BB962C8B-B14F-4D97-AF65-F5344CB8AC3E}">
        <p14:creationId xmlns:p14="http://schemas.microsoft.com/office/powerpoint/2010/main" val="3454706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FE97F45-D754-4591-B3A9-902775743429}"/>
              </a:ext>
            </a:extLst>
          </p:cNvPr>
          <p:cNvSpPr>
            <a:spLocks noGrp="1"/>
          </p:cNvSpPr>
          <p:nvPr>
            <p:ph type="title"/>
          </p:nvPr>
        </p:nvSpPr>
        <p:spPr>
          <a:xfrm>
            <a:off x="5442" y="3076927"/>
            <a:ext cx="9144000" cy="704145"/>
          </a:xfrm>
        </p:spPr>
        <p:txBody>
          <a:bodyPr/>
          <a:lstStyle/>
          <a:p>
            <a:pPr marL="173038"/>
            <a:r>
              <a:rPr lang="en-GB" sz="6000" b="1" dirty="0">
                <a:solidFill>
                  <a:srgbClr val="568893"/>
                </a:solidFill>
                <a:effectLst/>
              </a:rPr>
              <a:t>Key Findings</a:t>
            </a:r>
          </a:p>
        </p:txBody>
      </p:sp>
    </p:spTree>
    <p:extLst>
      <p:ext uri="{BB962C8B-B14F-4D97-AF65-F5344CB8AC3E}">
        <p14:creationId xmlns:p14="http://schemas.microsoft.com/office/powerpoint/2010/main" val="1490636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FE97F45-D754-4591-B3A9-902775743429}"/>
              </a:ext>
            </a:extLst>
          </p:cNvPr>
          <p:cNvSpPr>
            <a:spLocks noGrp="1"/>
          </p:cNvSpPr>
          <p:nvPr>
            <p:ph type="title"/>
          </p:nvPr>
        </p:nvSpPr>
        <p:spPr>
          <a:xfrm>
            <a:off x="0" y="216738"/>
            <a:ext cx="9144000" cy="704145"/>
          </a:xfrm>
        </p:spPr>
        <p:txBody>
          <a:bodyPr/>
          <a:lstStyle/>
          <a:p>
            <a:pPr marL="173038" algn="l"/>
            <a:r>
              <a:rPr lang="en-GB" sz="3200" b="1" dirty="0">
                <a:solidFill>
                  <a:srgbClr val="568893"/>
                </a:solidFill>
                <a:effectLst/>
              </a:rPr>
              <a:t>Characteristics of men diagnosed </a:t>
            </a:r>
          </a:p>
        </p:txBody>
      </p:sp>
      <p:sp>
        <p:nvSpPr>
          <p:cNvPr id="8" name="Content Placeholder 2">
            <a:extLst>
              <a:ext uri="{FF2B5EF4-FFF2-40B4-BE49-F238E27FC236}">
                <a16:creationId xmlns:a16="http://schemas.microsoft.com/office/drawing/2014/main" id="{20218FC5-3AE8-4CF3-BEEC-AC84D31740E8}"/>
              </a:ext>
            </a:extLst>
          </p:cNvPr>
          <p:cNvSpPr>
            <a:spLocks noGrp="1"/>
          </p:cNvSpPr>
          <p:nvPr>
            <p:ph idx="1"/>
          </p:nvPr>
        </p:nvSpPr>
        <p:spPr>
          <a:xfrm>
            <a:off x="0" y="2420889"/>
            <a:ext cx="4299369" cy="4437111"/>
          </a:xfrm>
        </p:spPr>
        <p:txBody>
          <a:bodyPr/>
          <a:lstStyle/>
          <a:p>
            <a:pPr>
              <a:lnSpc>
                <a:spcPct val="120000"/>
              </a:lnSpc>
              <a:spcBef>
                <a:spcPts val="600"/>
              </a:spcBef>
            </a:pPr>
            <a:r>
              <a:rPr lang="en-GB" sz="2000" dirty="0">
                <a:solidFill>
                  <a:srgbClr val="000000"/>
                </a:solidFill>
              </a:rPr>
              <a:t>Numbers diagnosed have not increased this year</a:t>
            </a:r>
          </a:p>
          <a:p>
            <a:pPr>
              <a:lnSpc>
                <a:spcPct val="120000"/>
              </a:lnSpc>
              <a:spcBef>
                <a:spcPts val="600"/>
              </a:spcBef>
            </a:pPr>
            <a:r>
              <a:rPr lang="en-GB" sz="2000" dirty="0">
                <a:solidFill>
                  <a:srgbClr val="000000"/>
                </a:solidFill>
              </a:rPr>
              <a:t>Most men (68% men in England, 59% in Wales) were in otherwise very good health when they were diagnosed </a:t>
            </a:r>
          </a:p>
          <a:p>
            <a:pPr>
              <a:lnSpc>
                <a:spcPct val="120000"/>
              </a:lnSpc>
              <a:spcBef>
                <a:spcPts val="600"/>
              </a:spcBef>
            </a:pPr>
            <a:r>
              <a:rPr lang="en-GB" sz="2000" dirty="0">
                <a:solidFill>
                  <a:srgbClr val="000000"/>
                </a:solidFill>
              </a:rPr>
              <a:t>Overall, the risk profiles of the men diagnosed with prostate cancer (shown on the right) are comparable to last year’s findings</a:t>
            </a:r>
          </a:p>
          <a:p>
            <a:pPr>
              <a:lnSpc>
                <a:spcPct val="120000"/>
              </a:lnSpc>
              <a:spcBef>
                <a:spcPts val="600"/>
              </a:spcBef>
            </a:pPr>
            <a:endParaRPr lang="en-GB" sz="2000" dirty="0">
              <a:solidFill>
                <a:srgbClr val="000000"/>
              </a:solidFill>
            </a:endParaRPr>
          </a:p>
        </p:txBody>
      </p:sp>
      <p:graphicFrame>
        <p:nvGraphicFramePr>
          <p:cNvPr id="12" name="Chart 11">
            <a:extLst>
              <a:ext uri="{FF2B5EF4-FFF2-40B4-BE49-F238E27FC236}">
                <a16:creationId xmlns:a16="http://schemas.microsoft.com/office/drawing/2014/main" id="{8C86BA67-EB3F-4A14-A0D7-8D467DA29BE3}"/>
              </a:ext>
            </a:extLst>
          </p:cNvPr>
          <p:cNvGraphicFramePr>
            <a:graphicFrameLocks/>
          </p:cNvGraphicFramePr>
          <p:nvPr>
            <p:extLst>
              <p:ext uri="{D42A27DB-BD31-4B8C-83A1-F6EECF244321}">
                <p14:modId xmlns:p14="http://schemas.microsoft.com/office/powerpoint/2010/main" val="291000026"/>
              </p:ext>
            </p:extLst>
          </p:nvPr>
        </p:nvGraphicFramePr>
        <p:xfrm>
          <a:off x="4299369" y="2420888"/>
          <a:ext cx="4844630" cy="4437111"/>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3" descr="NPCA 2020 Patient Infographic.pdf - Adobe Acrobat Reader DC"/>
          <p:cNvPicPr>
            <a:picLocks noChangeAspect="1"/>
          </p:cNvPicPr>
          <p:nvPr/>
        </p:nvPicPr>
        <p:blipFill rotWithShape="1">
          <a:blip r:embed="rId4">
            <a:extLst>
              <a:ext uri="{28A0092B-C50C-407E-A947-70E740481C1C}">
                <a14:useLocalDpi xmlns:a14="http://schemas.microsoft.com/office/drawing/2010/main" val="0"/>
              </a:ext>
            </a:extLst>
          </a:blip>
          <a:srcRect l="2751" t="47074" r="24801" b="33910"/>
          <a:stretch/>
        </p:blipFill>
        <p:spPr>
          <a:xfrm>
            <a:off x="0" y="920883"/>
            <a:ext cx="9156538" cy="1293865"/>
          </a:xfrm>
          <a:prstGeom prst="rect">
            <a:avLst/>
          </a:prstGeom>
        </p:spPr>
      </p:pic>
    </p:spTree>
    <p:extLst>
      <p:ext uri="{BB962C8B-B14F-4D97-AF65-F5344CB8AC3E}">
        <p14:creationId xmlns:p14="http://schemas.microsoft.com/office/powerpoint/2010/main" val="1330165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FE97F45-D754-4591-B3A9-902775743429}"/>
              </a:ext>
            </a:extLst>
          </p:cNvPr>
          <p:cNvSpPr>
            <a:spLocks noGrp="1"/>
          </p:cNvSpPr>
          <p:nvPr>
            <p:ph type="title"/>
          </p:nvPr>
        </p:nvSpPr>
        <p:spPr>
          <a:xfrm>
            <a:off x="0" y="119845"/>
            <a:ext cx="9144000" cy="704145"/>
          </a:xfrm>
        </p:spPr>
        <p:txBody>
          <a:bodyPr/>
          <a:lstStyle/>
          <a:p>
            <a:pPr marL="173038" algn="l"/>
            <a:r>
              <a:rPr lang="en-GB" sz="3200" b="1" dirty="0">
                <a:solidFill>
                  <a:srgbClr val="568893"/>
                </a:solidFill>
                <a:effectLst/>
              </a:rPr>
              <a:t>Treatments received (1)</a:t>
            </a:r>
          </a:p>
        </p:txBody>
      </p:sp>
      <p:sp>
        <p:nvSpPr>
          <p:cNvPr id="8" name="Content Placeholder 2">
            <a:extLst>
              <a:ext uri="{FF2B5EF4-FFF2-40B4-BE49-F238E27FC236}">
                <a16:creationId xmlns:a16="http://schemas.microsoft.com/office/drawing/2014/main" id="{20218FC5-3AE8-4CF3-BEEC-AC84D31740E8}"/>
              </a:ext>
            </a:extLst>
          </p:cNvPr>
          <p:cNvSpPr>
            <a:spLocks noGrp="1"/>
          </p:cNvSpPr>
          <p:nvPr>
            <p:ph idx="1"/>
          </p:nvPr>
        </p:nvSpPr>
        <p:spPr>
          <a:xfrm>
            <a:off x="184523" y="2344359"/>
            <a:ext cx="8722854" cy="4314421"/>
          </a:xfrm>
        </p:spPr>
        <p:txBody>
          <a:bodyPr/>
          <a:lstStyle/>
          <a:p>
            <a:pPr marL="0" indent="0" algn="just">
              <a:lnSpc>
                <a:spcPct val="110000"/>
              </a:lnSpc>
              <a:spcBef>
                <a:spcPts val="600"/>
              </a:spcBef>
              <a:buNone/>
            </a:pPr>
            <a:r>
              <a:rPr lang="en-GB" sz="2000" b="1" dirty="0">
                <a:solidFill>
                  <a:srgbClr val="057B97"/>
                </a:solidFill>
              </a:rPr>
              <a:t>‘Over-treatment’</a:t>
            </a:r>
          </a:p>
          <a:p>
            <a:pPr algn="just">
              <a:lnSpc>
                <a:spcPct val="110000"/>
              </a:lnSpc>
              <a:spcBef>
                <a:spcPts val="600"/>
              </a:spcBef>
            </a:pPr>
            <a:r>
              <a:rPr lang="en-GB" sz="1800" dirty="0">
                <a:solidFill>
                  <a:srgbClr val="000000"/>
                </a:solidFill>
              </a:rPr>
              <a:t>Most men with low risk prostate cancer can be managed with active surveillance. ‘Over-treatment’ is very low, seen in only 4% of men with low-risk disease</a:t>
            </a:r>
          </a:p>
          <a:p>
            <a:pPr marL="0" lvl="0" indent="0" algn="just">
              <a:spcBef>
                <a:spcPts val="600"/>
              </a:spcBef>
              <a:buNone/>
            </a:pPr>
            <a:r>
              <a:rPr lang="en-GB" sz="2000" b="1" dirty="0">
                <a:solidFill>
                  <a:srgbClr val="FF9933"/>
                </a:solidFill>
              </a:rPr>
              <a:t>‘Under-treatment’</a:t>
            </a:r>
          </a:p>
          <a:p>
            <a:pPr lvl="0" algn="just">
              <a:spcBef>
                <a:spcPts val="600"/>
              </a:spcBef>
            </a:pPr>
            <a:r>
              <a:rPr lang="en-GB" sz="1800" dirty="0">
                <a:solidFill>
                  <a:srgbClr val="000000"/>
                </a:solidFill>
              </a:rPr>
              <a:t>Over two thirds of men with locally advanced prostate cancer are being treated with surgery to remove the prostate gland or radical radiotherapy techniques </a:t>
            </a:r>
          </a:p>
          <a:p>
            <a:pPr lvl="0" algn="just">
              <a:spcBef>
                <a:spcPts val="600"/>
              </a:spcBef>
            </a:pPr>
            <a:r>
              <a:rPr lang="en-GB" sz="1800" dirty="0">
                <a:solidFill>
                  <a:srgbClr val="000000"/>
                </a:solidFill>
              </a:rPr>
              <a:t>Potential ‘under treatment’ remains a concern, when otherwise healthy older men do not receive radical surgery or radiotherapy they might be eligible for, but are only given hormone treatments </a:t>
            </a:r>
          </a:p>
          <a:p>
            <a:pPr marL="0" lvl="0" indent="0" algn="just">
              <a:spcBef>
                <a:spcPts val="600"/>
              </a:spcBef>
              <a:buNone/>
            </a:pPr>
            <a:r>
              <a:rPr lang="en-GB" sz="2000" b="1" dirty="0">
                <a:solidFill>
                  <a:srgbClr val="057B97"/>
                </a:solidFill>
              </a:rPr>
              <a:t>High Dose Rate Brachytherapy (‘brachytherapy boost’)</a:t>
            </a:r>
          </a:p>
          <a:p>
            <a:pPr lvl="0" algn="just">
              <a:spcBef>
                <a:spcPts val="600"/>
              </a:spcBef>
            </a:pPr>
            <a:r>
              <a:rPr lang="en-GB" sz="1800" dirty="0">
                <a:solidFill>
                  <a:srgbClr val="000000"/>
                </a:solidFill>
              </a:rPr>
              <a:t>Some men have started being given an additional treatment to supplement their radiotherapy, which involves inserting a radioactive source directly into the prostate, but this is currently at a low level, at 5%</a:t>
            </a:r>
          </a:p>
          <a:p>
            <a:pPr algn="just">
              <a:lnSpc>
                <a:spcPct val="110000"/>
              </a:lnSpc>
              <a:spcBef>
                <a:spcPts val="600"/>
              </a:spcBef>
            </a:pPr>
            <a:endParaRPr lang="en-GB" sz="1800" dirty="0">
              <a:solidFill>
                <a:srgbClr val="000000"/>
              </a:solidFill>
            </a:endParaRPr>
          </a:p>
        </p:txBody>
      </p:sp>
      <p:grpSp>
        <p:nvGrpSpPr>
          <p:cNvPr id="13" name="Group 12">
            <a:extLst>
              <a:ext uri="{FF2B5EF4-FFF2-40B4-BE49-F238E27FC236}">
                <a16:creationId xmlns:a16="http://schemas.microsoft.com/office/drawing/2014/main" id="{B1564FC2-D443-499F-B27B-177362BB187A}"/>
              </a:ext>
            </a:extLst>
          </p:cNvPr>
          <p:cNvGrpSpPr/>
          <p:nvPr/>
        </p:nvGrpSpPr>
        <p:grpSpPr>
          <a:xfrm>
            <a:off x="234042" y="868427"/>
            <a:ext cx="4347304" cy="1196472"/>
            <a:chOff x="234042" y="868427"/>
            <a:chExt cx="4347304" cy="1196472"/>
          </a:xfrm>
        </p:grpSpPr>
        <p:pic>
          <p:nvPicPr>
            <p:cNvPr id="2" name="Picture 1">
              <a:extLst>
                <a:ext uri="{FF2B5EF4-FFF2-40B4-BE49-F238E27FC236}">
                  <a16:creationId xmlns:a16="http://schemas.microsoft.com/office/drawing/2014/main" id="{8D9B2A38-CFD4-41EB-8B5A-AA96077D38B7}"/>
                </a:ext>
              </a:extLst>
            </p:cNvPr>
            <p:cNvPicPr>
              <a:picLocks noChangeAspect="1"/>
            </p:cNvPicPr>
            <p:nvPr/>
          </p:nvPicPr>
          <p:blipFill rotWithShape="1">
            <a:blip r:embed="rId3"/>
            <a:srcRect l="598" t="24192" r="823"/>
            <a:stretch/>
          </p:blipFill>
          <p:spPr>
            <a:xfrm>
              <a:off x="237946" y="1197197"/>
              <a:ext cx="4343400" cy="867702"/>
            </a:xfrm>
            <a:prstGeom prst="roundRect">
              <a:avLst>
                <a:gd name="adj" fmla="val 23852"/>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0" name="Rectangle 19">
              <a:extLst>
                <a:ext uri="{FF2B5EF4-FFF2-40B4-BE49-F238E27FC236}">
                  <a16:creationId xmlns:a16="http://schemas.microsoft.com/office/drawing/2014/main" id="{073BE1EF-3B0B-4D81-9911-BA644047B300}"/>
                </a:ext>
              </a:extLst>
            </p:cNvPr>
            <p:cNvSpPr/>
            <p:nvPr/>
          </p:nvSpPr>
          <p:spPr>
            <a:xfrm>
              <a:off x="234042" y="868427"/>
              <a:ext cx="4311908" cy="369332"/>
            </a:xfrm>
            <a:prstGeom prst="rect">
              <a:avLst/>
            </a:prstGeom>
          </p:spPr>
          <p:txBody>
            <a:bodyPr wrap="square">
              <a:spAutoFit/>
            </a:bodyPr>
            <a:lstStyle/>
            <a:p>
              <a:pPr algn="ctr"/>
              <a:r>
                <a:rPr lang="en-GB" b="1" dirty="0">
                  <a:solidFill>
                    <a:srgbClr val="568893"/>
                  </a:solidFill>
                  <a:latin typeface="+mn-lt"/>
                </a:rPr>
                <a:t> Low-risk, localised disease</a:t>
              </a:r>
            </a:p>
          </p:txBody>
        </p:sp>
      </p:grpSp>
      <p:grpSp>
        <p:nvGrpSpPr>
          <p:cNvPr id="30" name="Group 29">
            <a:extLst>
              <a:ext uri="{FF2B5EF4-FFF2-40B4-BE49-F238E27FC236}">
                <a16:creationId xmlns:a16="http://schemas.microsoft.com/office/drawing/2014/main" id="{67883F64-5413-4951-A1AC-841E42A9B316}"/>
              </a:ext>
            </a:extLst>
          </p:cNvPr>
          <p:cNvGrpSpPr/>
          <p:nvPr/>
        </p:nvGrpSpPr>
        <p:grpSpPr>
          <a:xfrm>
            <a:off x="4713582" y="671935"/>
            <a:ext cx="4343963" cy="1783709"/>
            <a:chOff x="4710178" y="692696"/>
            <a:chExt cx="4343963" cy="1783709"/>
          </a:xfrm>
        </p:grpSpPr>
        <p:sp>
          <p:nvSpPr>
            <p:cNvPr id="31" name="Rectangle 30">
              <a:extLst>
                <a:ext uri="{FF2B5EF4-FFF2-40B4-BE49-F238E27FC236}">
                  <a16:creationId xmlns:a16="http://schemas.microsoft.com/office/drawing/2014/main" id="{49166153-2F05-4219-90F0-BEA79D898968}"/>
                </a:ext>
              </a:extLst>
            </p:cNvPr>
            <p:cNvSpPr/>
            <p:nvPr/>
          </p:nvSpPr>
          <p:spPr>
            <a:xfrm>
              <a:off x="6097858" y="2168628"/>
              <a:ext cx="2931123" cy="307777"/>
            </a:xfrm>
            <a:prstGeom prst="rect">
              <a:avLst/>
            </a:prstGeom>
          </p:spPr>
          <p:txBody>
            <a:bodyPr wrap="none">
              <a:spAutoFit/>
            </a:bodyPr>
            <a:lstStyle/>
            <a:p>
              <a:r>
                <a:rPr lang="en-GB" sz="1400" b="1" dirty="0">
                  <a:latin typeface="+mn-lt"/>
                </a:rPr>
                <a:t>* data currently unavailable in Wales</a:t>
              </a:r>
            </a:p>
          </p:txBody>
        </p:sp>
        <p:sp>
          <p:nvSpPr>
            <p:cNvPr id="32" name="Rectangle 31">
              <a:extLst>
                <a:ext uri="{FF2B5EF4-FFF2-40B4-BE49-F238E27FC236}">
                  <a16:creationId xmlns:a16="http://schemas.microsoft.com/office/drawing/2014/main" id="{A00279AD-7B32-4B21-AA8C-88C6059A77DD}"/>
                </a:ext>
              </a:extLst>
            </p:cNvPr>
            <p:cNvSpPr/>
            <p:nvPr/>
          </p:nvSpPr>
          <p:spPr>
            <a:xfrm>
              <a:off x="4717073" y="692696"/>
              <a:ext cx="4311908" cy="369332"/>
            </a:xfrm>
            <a:prstGeom prst="rect">
              <a:avLst/>
            </a:prstGeom>
          </p:spPr>
          <p:txBody>
            <a:bodyPr wrap="square">
              <a:spAutoFit/>
            </a:bodyPr>
            <a:lstStyle/>
            <a:p>
              <a:pPr algn="ctr"/>
              <a:r>
                <a:rPr lang="en-GB" b="1" dirty="0">
                  <a:solidFill>
                    <a:srgbClr val="568893"/>
                  </a:solidFill>
                  <a:latin typeface="+mn-lt"/>
                </a:rPr>
                <a:t> High-risk/locally advanced disease</a:t>
              </a:r>
            </a:p>
          </p:txBody>
        </p:sp>
        <p:grpSp>
          <p:nvGrpSpPr>
            <p:cNvPr id="33" name="Group 32">
              <a:extLst>
                <a:ext uri="{FF2B5EF4-FFF2-40B4-BE49-F238E27FC236}">
                  <a16:creationId xmlns:a16="http://schemas.microsoft.com/office/drawing/2014/main" id="{DAC40133-0ED4-4F80-BE4D-A6E230D77615}"/>
                </a:ext>
              </a:extLst>
            </p:cNvPr>
            <p:cNvGrpSpPr/>
            <p:nvPr/>
          </p:nvGrpSpPr>
          <p:grpSpPr>
            <a:xfrm>
              <a:off x="4710178" y="1010208"/>
              <a:ext cx="4343963" cy="1160164"/>
              <a:chOff x="4710178" y="1140167"/>
              <a:chExt cx="4343963" cy="1160164"/>
            </a:xfrm>
          </p:grpSpPr>
          <p:pic>
            <p:nvPicPr>
              <p:cNvPr id="34" name="Picture 33">
                <a:extLst>
                  <a:ext uri="{FF2B5EF4-FFF2-40B4-BE49-F238E27FC236}">
                    <a16:creationId xmlns:a16="http://schemas.microsoft.com/office/drawing/2014/main" id="{B83C7B8C-DE11-419E-BC90-963DC0B83A66}"/>
                  </a:ext>
                </a:extLst>
              </p:cNvPr>
              <p:cNvPicPr>
                <a:picLocks noChangeAspect="1"/>
              </p:cNvPicPr>
              <p:nvPr/>
            </p:nvPicPr>
            <p:blipFill rotWithShape="1">
              <a:blip r:embed="rId4"/>
              <a:srcRect t="18716"/>
              <a:stretch/>
            </p:blipFill>
            <p:spPr>
              <a:xfrm>
                <a:off x="4710178" y="1140167"/>
                <a:ext cx="4343963" cy="116016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35" name="TextBox 34">
                <a:extLst>
                  <a:ext uri="{FF2B5EF4-FFF2-40B4-BE49-F238E27FC236}">
                    <a16:creationId xmlns:a16="http://schemas.microsoft.com/office/drawing/2014/main" id="{4FD46D0B-6758-44DE-9D4C-E9CFF8302CB7}"/>
                  </a:ext>
                </a:extLst>
              </p:cNvPr>
              <p:cNvSpPr txBox="1"/>
              <p:nvPr/>
            </p:nvSpPr>
            <p:spPr>
              <a:xfrm>
                <a:off x="6882159" y="1191987"/>
                <a:ext cx="279842" cy="276999"/>
              </a:xfrm>
              <a:prstGeom prst="rect">
                <a:avLst/>
              </a:prstGeom>
              <a:noFill/>
            </p:spPr>
            <p:txBody>
              <a:bodyPr wrap="square" rtlCol="0">
                <a:spAutoFit/>
              </a:bodyPr>
              <a:lstStyle/>
              <a:p>
                <a:r>
                  <a:rPr lang="en-GB" sz="1200" dirty="0">
                    <a:ln w="0"/>
                    <a:gradFill flip="none" rotWithShape="1">
                      <a:gsLst>
                        <a:gs pos="58000">
                          <a:srgbClr val="53575C"/>
                        </a:gs>
                        <a:gs pos="85000">
                          <a:srgbClr val="C5C7CA"/>
                        </a:gs>
                      </a:gsLst>
                      <a:lin ang="10800000" scaled="1"/>
                      <a:tileRect/>
                    </a:gradFill>
                  </a:rPr>
                  <a:t>t</a:t>
                </a:r>
              </a:p>
            </p:txBody>
          </p:sp>
        </p:grpSp>
      </p:grpSp>
    </p:spTree>
    <p:extLst>
      <p:ext uri="{BB962C8B-B14F-4D97-AF65-F5344CB8AC3E}">
        <p14:creationId xmlns:p14="http://schemas.microsoft.com/office/powerpoint/2010/main" val="3837604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FE97F45-D754-4591-B3A9-902775743429}"/>
              </a:ext>
            </a:extLst>
          </p:cNvPr>
          <p:cNvSpPr>
            <a:spLocks noGrp="1"/>
          </p:cNvSpPr>
          <p:nvPr>
            <p:ph type="title"/>
          </p:nvPr>
        </p:nvSpPr>
        <p:spPr>
          <a:xfrm>
            <a:off x="0" y="240924"/>
            <a:ext cx="9144000" cy="704145"/>
          </a:xfrm>
        </p:spPr>
        <p:txBody>
          <a:bodyPr/>
          <a:lstStyle/>
          <a:p>
            <a:pPr marL="173038" algn="l"/>
            <a:r>
              <a:rPr lang="en-GB" sz="3200" b="1" dirty="0">
                <a:solidFill>
                  <a:srgbClr val="568893"/>
                </a:solidFill>
                <a:effectLst/>
              </a:rPr>
              <a:t>Treatments received (2)</a:t>
            </a:r>
          </a:p>
        </p:txBody>
      </p:sp>
      <p:sp>
        <p:nvSpPr>
          <p:cNvPr id="17" name="Rectangle 16">
            <a:extLst>
              <a:ext uri="{FF2B5EF4-FFF2-40B4-BE49-F238E27FC236}">
                <a16:creationId xmlns:a16="http://schemas.microsoft.com/office/drawing/2014/main" id="{517059AD-D143-4FB8-86E6-64D0468E7039}"/>
              </a:ext>
            </a:extLst>
          </p:cNvPr>
          <p:cNvSpPr/>
          <p:nvPr/>
        </p:nvSpPr>
        <p:spPr>
          <a:xfrm>
            <a:off x="5796137" y="2058628"/>
            <a:ext cx="3347864" cy="338554"/>
          </a:xfrm>
          <a:prstGeom prst="rect">
            <a:avLst/>
          </a:prstGeom>
        </p:spPr>
        <p:txBody>
          <a:bodyPr wrap="square">
            <a:spAutoFit/>
          </a:bodyPr>
          <a:lstStyle/>
          <a:p>
            <a:r>
              <a:rPr lang="en-GB" sz="1600" b="1" dirty="0">
                <a:latin typeface="+mn-lt"/>
              </a:rPr>
              <a:t>* data currently unavailable in Wales</a:t>
            </a:r>
          </a:p>
        </p:txBody>
      </p:sp>
      <p:grpSp>
        <p:nvGrpSpPr>
          <p:cNvPr id="30" name="Group 29">
            <a:extLst>
              <a:ext uri="{FF2B5EF4-FFF2-40B4-BE49-F238E27FC236}">
                <a16:creationId xmlns:a16="http://schemas.microsoft.com/office/drawing/2014/main" id="{8DD21F4C-C36D-47CC-B471-0981747BAF2A}"/>
              </a:ext>
            </a:extLst>
          </p:cNvPr>
          <p:cNvGrpSpPr/>
          <p:nvPr/>
        </p:nvGrpSpPr>
        <p:grpSpPr>
          <a:xfrm>
            <a:off x="4756419" y="1060880"/>
            <a:ext cx="4311908" cy="945845"/>
            <a:chOff x="4731881" y="1175614"/>
            <a:chExt cx="4311908" cy="945845"/>
          </a:xfrm>
        </p:grpSpPr>
        <p:pic>
          <p:nvPicPr>
            <p:cNvPr id="11" name="Picture 10">
              <a:extLst>
                <a:ext uri="{FF2B5EF4-FFF2-40B4-BE49-F238E27FC236}">
                  <a16:creationId xmlns:a16="http://schemas.microsoft.com/office/drawing/2014/main" id="{A584A502-0A95-4170-AEAF-CB6EE4A6A659}"/>
                </a:ext>
              </a:extLst>
            </p:cNvPr>
            <p:cNvPicPr>
              <a:picLocks noChangeAspect="1"/>
            </p:cNvPicPr>
            <p:nvPr/>
          </p:nvPicPr>
          <p:blipFill rotWithShape="1">
            <a:blip r:embed="rId3"/>
            <a:srcRect t="28474" r="581" b="3631"/>
            <a:stretch/>
          </p:blipFill>
          <p:spPr>
            <a:xfrm>
              <a:off x="4731881" y="1484784"/>
              <a:ext cx="4311908" cy="636675"/>
            </a:xfrm>
            <a:prstGeom prst="roundRect">
              <a:avLst>
                <a:gd name="adj" fmla="val 31401"/>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3" name="Rectangle 22">
              <a:extLst>
                <a:ext uri="{FF2B5EF4-FFF2-40B4-BE49-F238E27FC236}">
                  <a16:creationId xmlns:a16="http://schemas.microsoft.com/office/drawing/2014/main" id="{697DDE31-43A7-4939-A5FA-0B3144029126}"/>
                </a:ext>
              </a:extLst>
            </p:cNvPr>
            <p:cNvSpPr/>
            <p:nvPr/>
          </p:nvSpPr>
          <p:spPr>
            <a:xfrm>
              <a:off x="4731881" y="1175614"/>
              <a:ext cx="4311908" cy="369332"/>
            </a:xfrm>
            <a:prstGeom prst="rect">
              <a:avLst/>
            </a:prstGeom>
          </p:spPr>
          <p:txBody>
            <a:bodyPr wrap="square">
              <a:spAutoFit/>
            </a:bodyPr>
            <a:lstStyle/>
            <a:p>
              <a:pPr algn="ctr"/>
              <a:r>
                <a:rPr lang="en-GB" b="1" dirty="0">
                  <a:solidFill>
                    <a:srgbClr val="568893"/>
                  </a:solidFill>
                  <a:latin typeface="+mn-lt"/>
                </a:rPr>
                <a:t>Metastatic disease</a:t>
              </a:r>
            </a:p>
          </p:txBody>
        </p:sp>
      </p:grpSp>
      <p:sp>
        <p:nvSpPr>
          <p:cNvPr id="44" name="Content Placeholder 2">
            <a:extLst>
              <a:ext uri="{FF2B5EF4-FFF2-40B4-BE49-F238E27FC236}">
                <a16:creationId xmlns:a16="http://schemas.microsoft.com/office/drawing/2014/main" id="{2E13DAB5-78E6-4EE9-8586-BAC9204C0F20}"/>
              </a:ext>
            </a:extLst>
          </p:cNvPr>
          <p:cNvSpPr txBox="1">
            <a:spLocks/>
          </p:cNvSpPr>
          <p:nvPr/>
        </p:nvSpPr>
        <p:spPr bwMode="auto">
          <a:xfrm>
            <a:off x="220013" y="2195124"/>
            <a:ext cx="8848314" cy="4662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rgbClr val="161616"/>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rgbClr val="161616"/>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rgbClr val="161616"/>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rgbClr val="161616"/>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rgbClr val="16161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lnSpc>
                <a:spcPct val="120000"/>
              </a:lnSpc>
              <a:spcBef>
                <a:spcPts val="600"/>
              </a:spcBef>
              <a:buFont typeface="Arial" charset="0"/>
              <a:buNone/>
            </a:pPr>
            <a:r>
              <a:rPr lang="en-GB" sz="2000" b="1" dirty="0">
                <a:solidFill>
                  <a:srgbClr val="FF9933"/>
                </a:solidFill>
              </a:rPr>
              <a:t>Hypofractionated radiotherapy </a:t>
            </a:r>
          </a:p>
          <a:p>
            <a:pPr algn="just">
              <a:lnSpc>
                <a:spcPct val="120000"/>
              </a:lnSpc>
              <a:spcBef>
                <a:spcPts val="600"/>
              </a:spcBef>
            </a:pPr>
            <a:r>
              <a:rPr lang="en-GB" sz="1800" dirty="0">
                <a:solidFill>
                  <a:srgbClr val="000000"/>
                </a:solidFill>
              </a:rPr>
              <a:t>This type of radiotherapy offers safe delivery of the overall dose of radiation in fewer daily treatments. It is as effective as conventional radiotherapy, and is cheaper because it is less resource intensive. </a:t>
            </a:r>
          </a:p>
          <a:p>
            <a:pPr algn="just">
              <a:lnSpc>
                <a:spcPct val="120000"/>
              </a:lnSpc>
              <a:spcBef>
                <a:spcPts val="600"/>
              </a:spcBef>
            </a:pPr>
            <a:r>
              <a:rPr lang="en-GB" sz="1800" dirty="0">
                <a:solidFill>
                  <a:srgbClr val="000000"/>
                </a:solidFill>
              </a:rPr>
              <a:t>Over 90% of men with localised prostate cancer having radical radiotherapy have this treatment </a:t>
            </a:r>
          </a:p>
          <a:p>
            <a:pPr marL="0" lvl="0" indent="0" algn="just">
              <a:spcBef>
                <a:spcPts val="0"/>
              </a:spcBef>
              <a:buNone/>
            </a:pPr>
            <a:endParaRPr lang="en-GB" sz="1000" dirty="0">
              <a:solidFill>
                <a:srgbClr val="568893"/>
              </a:solidFill>
            </a:endParaRPr>
          </a:p>
          <a:p>
            <a:pPr marL="0" lvl="0" indent="0" algn="just">
              <a:lnSpc>
                <a:spcPct val="120000"/>
              </a:lnSpc>
              <a:spcBef>
                <a:spcPts val="600"/>
              </a:spcBef>
              <a:buNone/>
            </a:pPr>
            <a:r>
              <a:rPr lang="en-GB" sz="2000" b="1" dirty="0">
                <a:solidFill>
                  <a:srgbClr val="057B97"/>
                </a:solidFill>
              </a:rPr>
              <a:t>Docetaxel</a:t>
            </a:r>
            <a:r>
              <a:rPr lang="en-GB" sz="2000" dirty="0">
                <a:solidFill>
                  <a:srgbClr val="568893"/>
                </a:solidFill>
              </a:rPr>
              <a:t> </a:t>
            </a:r>
          </a:p>
          <a:p>
            <a:pPr lvl="0" algn="just">
              <a:lnSpc>
                <a:spcPct val="120000"/>
              </a:lnSpc>
              <a:spcBef>
                <a:spcPts val="600"/>
              </a:spcBef>
            </a:pPr>
            <a:r>
              <a:rPr lang="en-GB" sz="1800" dirty="0">
                <a:solidFill>
                  <a:srgbClr val="000000"/>
                </a:solidFill>
              </a:rPr>
              <a:t>This chemotherapy treatment has recently been recommended in the NICE guidelines (May 2019) for men with newly diagnosed advanced (metastatic) disease, but who are otherwise well and without other health problems.</a:t>
            </a:r>
          </a:p>
          <a:p>
            <a:pPr lvl="0" algn="just">
              <a:lnSpc>
                <a:spcPct val="120000"/>
              </a:lnSpc>
              <a:spcBef>
                <a:spcPts val="600"/>
              </a:spcBef>
            </a:pPr>
            <a:r>
              <a:rPr lang="en-GB" sz="1800" dirty="0">
                <a:solidFill>
                  <a:srgbClr val="000000"/>
                </a:solidFill>
              </a:rPr>
              <a:t>In 2017-18, only a quarter of eligible men receive it </a:t>
            </a:r>
          </a:p>
        </p:txBody>
      </p:sp>
      <p:grpSp>
        <p:nvGrpSpPr>
          <p:cNvPr id="45" name="Group 44">
            <a:extLst>
              <a:ext uri="{FF2B5EF4-FFF2-40B4-BE49-F238E27FC236}">
                <a16:creationId xmlns:a16="http://schemas.microsoft.com/office/drawing/2014/main" id="{C85EFC4C-D52B-499A-AF77-3A70310AACCB}"/>
              </a:ext>
            </a:extLst>
          </p:cNvPr>
          <p:cNvGrpSpPr/>
          <p:nvPr/>
        </p:nvGrpSpPr>
        <p:grpSpPr>
          <a:xfrm>
            <a:off x="220013" y="989895"/>
            <a:ext cx="4351987" cy="1068733"/>
            <a:chOff x="208771" y="1084650"/>
            <a:chExt cx="4351987" cy="1068733"/>
          </a:xfrm>
        </p:grpSpPr>
        <p:pic>
          <p:nvPicPr>
            <p:cNvPr id="46" name="Picture 45">
              <a:extLst>
                <a:ext uri="{FF2B5EF4-FFF2-40B4-BE49-F238E27FC236}">
                  <a16:creationId xmlns:a16="http://schemas.microsoft.com/office/drawing/2014/main" id="{653442AF-D08D-48BA-B1EA-43525AF15D20}"/>
                </a:ext>
              </a:extLst>
            </p:cNvPr>
            <p:cNvPicPr>
              <a:picLocks noChangeAspect="1"/>
            </p:cNvPicPr>
            <p:nvPr/>
          </p:nvPicPr>
          <p:blipFill rotWithShape="1">
            <a:blip r:embed="rId4"/>
            <a:srcRect l="447" t="27489" r="-1"/>
            <a:stretch/>
          </p:blipFill>
          <p:spPr>
            <a:xfrm>
              <a:off x="208771" y="1413420"/>
              <a:ext cx="4351987" cy="739963"/>
            </a:xfrm>
            <a:prstGeom prst="roundRect">
              <a:avLst>
                <a:gd name="adj" fmla="val 25092"/>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47" name="Rectangle 46">
              <a:extLst>
                <a:ext uri="{FF2B5EF4-FFF2-40B4-BE49-F238E27FC236}">
                  <a16:creationId xmlns:a16="http://schemas.microsoft.com/office/drawing/2014/main" id="{358C889F-BC80-48CE-8201-72803556C64C}"/>
                </a:ext>
              </a:extLst>
            </p:cNvPr>
            <p:cNvSpPr/>
            <p:nvPr/>
          </p:nvSpPr>
          <p:spPr>
            <a:xfrm>
              <a:off x="228810" y="1084650"/>
              <a:ext cx="4311908" cy="369332"/>
            </a:xfrm>
            <a:prstGeom prst="rect">
              <a:avLst/>
            </a:prstGeom>
          </p:spPr>
          <p:txBody>
            <a:bodyPr wrap="square">
              <a:spAutoFit/>
            </a:bodyPr>
            <a:lstStyle/>
            <a:p>
              <a:pPr algn="ctr"/>
              <a:r>
                <a:rPr lang="en-GB" b="1" dirty="0">
                  <a:solidFill>
                    <a:srgbClr val="568893"/>
                  </a:solidFill>
                  <a:latin typeface="+mn-lt"/>
                </a:rPr>
                <a:t>Intermediate-risk disease</a:t>
              </a:r>
            </a:p>
          </p:txBody>
        </p:sp>
      </p:grpSp>
    </p:spTree>
    <p:extLst>
      <p:ext uri="{BB962C8B-B14F-4D97-AF65-F5344CB8AC3E}">
        <p14:creationId xmlns:p14="http://schemas.microsoft.com/office/powerpoint/2010/main" val="2000269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FE97F45-D754-4591-B3A9-902775743429}"/>
              </a:ext>
            </a:extLst>
          </p:cNvPr>
          <p:cNvSpPr>
            <a:spLocks noGrp="1"/>
          </p:cNvSpPr>
          <p:nvPr>
            <p:ph type="title"/>
          </p:nvPr>
        </p:nvSpPr>
        <p:spPr>
          <a:xfrm>
            <a:off x="0" y="115361"/>
            <a:ext cx="9144000" cy="704145"/>
          </a:xfrm>
        </p:spPr>
        <p:txBody>
          <a:bodyPr/>
          <a:lstStyle/>
          <a:p>
            <a:pPr marL="173038" algn="l"/>
            <a:r>
              <a:rPr lang="en-GB" sz="3200" b="1" dirty="0">
                <a:solidFill>
                  <a:srgbClr val="568893"/>
                </a:solidFill>
                <a:effectLst/>
              </a:rPr>
              <a:t>Possible complications</a:t>
            </a:r>
          </a:p>
        </p:txBody>
      </p:sp>
      <p:pic>
        <p:nvPicPr>
          <p:cNvPr id="3" name="Picture 2">
            <a:extLst>
              <a:ext uri="{FF2B5EF4-FFF2-40B4-BE49-F238E27FC236}">
                <a16:creationId xmlns:a16="http://schemas.microsoft.com/office/drawing/2014/main" id="{9EEB8F75-F89C-46C2-871D-395BB8E6C3C9}"/>
              </a:ext>
            </a:extLst>
          </p:cNvPr>
          <p:cNvPicPr>
            <a:picLocks noChangeAspect="1"/>
          </p:cNvPicPr>
          <p:nvPr/>
        </p:nvPicPr>
        <p:blipFill>
          <a:blip r:embed="rId3"/>
          <a:stretch>
            <a:fillRect/>
          </a:stretch>
        </p:blipFill>
        <p:spPr>
          <a:xfrm>
            <a:off x="0" y="831431"/>
            <a:ext cx="9144000" cy="1815291"/>
          </a:xfrm>
          <a:prstGeom prst="rect">
            <a:avLst/>
          </a:prstGeom>
        </p:spPr>
      </p:pic>
      <p:sp>
        <p:nvSpPr>
          <p:cNvPr id="14" name="Content Placeholder 2">
            <a:extLst>
              <a:ext uri="{FF2B5EF4-FFF2-40B4-BE49-F238E27FC236}">
                <a16:creationId xmlns:a16="http://schemas.microsoft.com/office/drawing/2014/main" id="{C6699F42-99E6-4C44-AE23-A20ECBD6314B}"/>
              </a:ext>
            </a:extLst>
          </p:cNvPr>
          <p:cNvSpPr>
            <a:spLocks noGrp="1"/>
          </p:cNvSpPr>
          <p:nvPr>
            <p:ph idx="1"/>
          </p:nvPr>
        </p:nvSpPr>
        <p:spPr>
          <a:xfrm>
            <a:off x="244821" y="2707510"/>
            <a:ext cx="8654355" cy="4150490"/>
          </a:xfrm>
        </p:spPr>
        <p:txBody>
          <a:bodyPr/>
          <a:lstStyle/>
          <a:p>
            <a:pPr marL="0" indent="0">
              <a:lnSpc>
                <a:spcPct val="120000"/>
              </a:lnSpc>
              <a:spcBef>
                <a:spcPts val="600"/>
              </a:spcBef>
              <a:buNone/>
            </a:pPr>
            <a:r>
              <a:rPr lang="en-GB" sz="2000" b="1" dirty="0">
                <a:solidFill>
                  <a:srgbClr val="057B97"/>
                </a:solidFill>
              </a:rPr>
              <a:t>90-day readmission</a:t>
            </a:r>
          </a:p>
          <a:p>
            <a:pPr>
              <a:lnSpc>
                <a:spcPct val="120000"/>
              </a:lnSpc>
              <a:spcBef>
                <a:spcPts val="600"/>
              </a:spcBef>
            </a:pPr>
            <a:r>
              <a:rPr lang="en-GB" sz="1800" dirty="0">
                <a:solidFill>
                  <a:srgbClr val="000000"/>
                </a:solidFill>
              </a:rPr>
              <a:t>This is at a fairly the low level of 14% men who have surgery, and is similar across the majority of surgical centres</a:t>
            </a:r>
          </a:p>
          <a:p>
            <a:pPr marL="0" indent="0">
              <a:lnSpc>
                <a:spcPct val="120000"/>
              </a:lnSpc>
              <a:spcBef>
                <a:spcPts val="600"/>
              </a:spcBef>
              <a:buNone/>
            </a:pPr>
            <a:r>
              <a:rPr lang="en-GB" sz="2000" b="1" dirty="0">
                <a:solidFill>
                  <a:srgbClr val="FF9933"/>
                </a:solidFill>
              </a:rPr>
              <a:t>Treatment-related genitourinary or bowel (gastrointestinal) complication</a:t>
            </a:r>
          </a:p>
          <a:p>
            <a:pPr>
              <a:lnSpc>
                <a:spcPct val="110000"/>
              </a:lnSpc>
              <a:spcBef>
                <a:spcPts val="600"/>
              </a:spcBef>
            </a:pPr>
            <a:r>
              <a:rPr lang="en-GB" sz="1800" dirty="0">
                <a:solidFill>
                  <a:srgbClr val="000000"/>
                </a:solidFill>
              </a:rPr>
              <a:t>e.g. diarrhoea, bleeding, infection; ulceration, and rarely, fistula formation or strictures in the bowel; narrowing or blockage of the urinary tract</a:t>
            </a:r>
          </a:p>
          <a:p>
            <a:pPr>
              <a:lnSpc>
                <a:spcPct val="110000"/>
              </a:lnSpc>
              <a:spcBef>
                <a:spcPts val="600"/>
              </a:spcBef>
            </a:pPr>
            <a:r>
              <a:rPr lang="en-GB" sz="1800" dirty="0">
                <a:solidFill>
                  <a:srgbClr val="000000"/>
                </a:solidFill>
              </a:rPr>
              <a:t>These complications are defined as a patient needing a procedure for any of these problems within two years of their operation or radiotherapy </a:t>
            </a:r>
          </a:p>
          <a:p>
            <a:pPr>
              <a:lnSpc>
                <a:spcPct val="110000"/>
              </a:lnSpc>
              <a:spcBef>
                <a:spcPts val="600"/>
              </a:spcBef>
            </a:pPr>
            <a:r>
              <a:rPr lang="en-GB" sz="1800" dirty="0">
                <a:solidFill>
                  <a:srgbClr val="000000"/>
                </a:solidFill>
              </a:rPr>
              <a:t>Fewer than 10% men who had surgery (urinary) or radiotherapy (bowel) experienced these types of complication in the two years following their treatment</a:t>
            </a:r>
          </a:p>
        </p:txBody>
      </p:sp>
    </p:spTree>
    <p:extLst>
      <p:ext uri="{BB962C8B-B14F-4D97-AF65-F5344CB8AC3E}">
        <p14:creationId xmlns:p14="http://schemas.microsoft.com/office/powerpoint/2010/main" val="4272654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FE97F45-D754-4591-B3A9-902775743429}"/>
              </a:ext>
            </a:extLst>
          </p:cNvPr>
          <p:cNvSpPr>
            <a:spLocks noGrp="1"/>
          </p:cNvSpPr>
          <p:nvPr>
            <p:ph type="title"/>
          </p:nvPr>
        </p:nvSpPr>
        <p:spPr>
          <a:xfrm>
            <a:off x="5442" y="3076927"/>
            <a:ext cx="9144000" cy="704145"/>
          </a:xfrm>
        </p:spPr>
        <p:txBody>
          <a:bodyPr/>
          <a:lstStyle/>
          <a:p>
            <a:pPr marL="173038"/>
            <a:r>
              <a:rPr lang="en-GB" sz="6000" b="1" dirty="0">
                <a:solidFill>
                  <a:srgbClr val="568893"/>
                </a:solidFill>
                <a:effectLst/>
              </a:rPr>
              <a:t>Recommendations</a:t>
            </a:r>
          </a:p>
        </p:txBody>
      </p:sp>
    </p:spTree>
    <p:extLst>
      <p:ext uri="{BB962C8B-B14F-4D97-AF65-F5344CB8AC3E}">
        <p14:creationId xmlns:p14="http://schemas.microsoft.com/office/powerpoint/2010/main" val="3354344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FE97F45-D754-4591-B3A9-902775743429}"/>
              </a:ext>
            </a:extLst>
          </p:cNvPr>
          <p:cNvSpPr>
            <a:spLocks noGrp="1"/>
          </p:cNvSpPr>
          <p:nvPr>
            <p:ph type="title"/>
          </p:nvPr>
        </p:nvSpPr>
        <p:spPr>
          <a:xfrm>
            <a:off x="0" y="115361"/>
            <a:ext cx="9144000" cy="704145"/>
          </a:xfrm>
        </p:spPr>
        <p:txBody>
          <a:bodyPr/>
          <a:lstStyle/>
          <a:p>
            <a:pPr marL="173038" algn="l"/>
            <a:r>
              <a:rPr lang="en-GB" sz="3200" b="1" dirty="0">
                <a:solidFill>
                  <a:srgbClr val="568893"/>
                </a:solidFill>
                <a:effectLst/>
              </a:rPr>
              <a:t>Recommendations for public and patients (1)</a:t>
            </a:r>
          </a:p>
        </p:txBody>
      </p:sp>
      <p:sp>
        <p:nvSpPr>
          <p:cNvPr id="14" name="Content Placeholder 2">
            <a:extLst>
              <a:ext uri="{FF2B5EF4-FFF2-40B4-BE49-F238E27FC236}">
                <a16:creationId xmlns:a16="http://schemas.microsoft.com/office/drawing/2014/main" id="{C6699F42-99E6-4C44-AE23-A20ECBD6314B}"/>
              </a:ext>
            </a:extLst>
          </p:cNvPr>
          <p:cNvSpPr>
            <a:spLocks noGrp="1"/>
          </p:cNvSpPr>
          <p:nvPr>
            <p:ph idx="1"/>
          </p:nvPr>
        </p:nvSpPr>
        <p:spPr>
          <a:xfrm>
            <a:off x="244822" y="819506"/>
            <a:ext cx="8654355" cy="5682086"/>
          </a:xfrm>
        </p:spPr>
        <p:txBody>
          <a:bodyPr/>
          <a:lstStyle/>
          <a:p>
            <a:pPr>
              <a:lnSpc>
                <a:spcPct val="120000"/>
              </a:lnSpc>
              <a:spcBef>
                <a:spcPts val="1200"/>
              </a:spcBef>
              <a:buFont typeface="+mj-lt"/>
              <a:buAutoNum type="arabicPeriod"/>
            </a:pPr>
            <a:r>
              <a:rPr lang="en-GB" sz="2200" b="1" dirty="0">
                <a:solidFill>
                  <a:srgbClr val="000000"/>
                </a:solidFill>
              </a:rPr>
              <a:t>Seek advice </a:t>
            </a:r>
            <a:r>
              <a:rPr lang="en-GB" sz="2200" dirty="0">
                <a:solidFill>
                  <a:srgbClr val="000000"/>
                </a:solidFill>
              </a:rPr>
              <a:t>from a doctor if you experience any of the following: urinary symptoms, erectile problems, blood in your urine or persistent unexplained back pain.</a:t>
            </a:r>
          </a:p>
          <a:p>
            <a:pPr>
              <a:lnSpc>
                <a:spcPct val="120000"/>
              </a:lnSpc>
              <a:spcBef>
                <a:spcPts val="1200"/>
              </a:spcBef>
              <a:buFont typeface="+mj-lt"/>
              <a:buAutoNum type="arabicPeriod"/>
            </a:pPr>
            <a:r>
              <a:rPr lang="en-GB" sz="2200" dirty="0">
                <a:solidFill>
                  <a:srgbClr val="000000"/>
                </a:solidFill>
              </a:rPr>
              <a:t>Men with a </a:t>
            </a:r>
            <a:r>
              <a:rPr lang="en-GB" sz="2200" b="1" dirty="0">
                <a:solidFill>
                  <a:srgbClr val="000000"/>
                </a:solidFill>
              </a:rPr>
              <a:t>family history </a:t>
            </a:r>
            <a:r>
              <a:rPr lang="en-GB" sz="2200" dirty="0">
                <a:solidFill>
                  <a:srgbClr val="000000"/>
                </a:solidFill>
              </a:rPr>
              <a:t>of prostate, breast or ovarian cancer should consider seeking advice from their GP.</a:t>
            </a:r>
          </a:p>
          <a:p>
            <a:pPr>
              <a:lnSpc>
                <a:spcPct val="120000"/>
              </a:lnSpc>
              <a:spcBef>
                <a:spcPts val="1200"/>
              </a:spcBef>
              <a:buFont typeface="+mj-lt"/>
              <a:buAutoNum type="arabicPeriod"/>
            </a:pPr>
            <a:r>
              <a:rPr lang="en-GB" sz="2200" dirty="0">
                <a:solidFill>
                  <a:srgbClr val="000000"/>
                </a:solidFill>
              </a:rPr>
              <a:t>Men who are referred to a specialist for suspected prostate cancer should ask about whether they should have a </a:t>
            </a:r>
            <a:r>
              <a:rPr lang="en-GB" sz="2200" b="1" dirty="0">
                <a:solidFill>
                  <a:srgbClr val="000000"/>
                </a:solidFill>
              </a:rPr>
              <a:t>multiparametric MRI (mpMRI) scan before having a biopsy.  </a:t>
            </a:r>
          </a:p>
          <a:p>
            <a:pPr>
              <a:lnSpc>
                <a:spcPct val="120000"/>
              </a:lnSpc>
              <a:spcBef>
                <a:spcPts val="1200"/>
              </a:spcBef>
              <a:buFont typeface="+mj-lt"/>
              <a:buAutoNum type="arabicPeriod"/>
            </a:pPr>
            <a:r>
              <a:rPr lang="en-GB" sz="2200" dirty="0">
                <a:solidFill>
                  <a:srgbClr val="000000"/>
                </a:solidFill>
              </a:rPr>
              <a:t>Men with </a:t>
            </a:r>
            <a:r>
              <a:rPr lang="en-GB" sz="2200" b="1" dirty="0">
                <a:solidFill>
                  <a:srgbClr val="000000"/>
                </a:solidFill>
              </a:rPr>
              <a:t>low-risk prostate cancer should be offered monitoring or active surveillance </a:t>
            </a:r>
            <a:r>
              <a:rPr lang="en-GB" sz="2200" dirty="0">
                <a:solidFill>
                  <a:srgbClr val="000000"/>
                </a:solidFill>
              </a:rPr>
              <a:t>in the first instance as treatment is only needed if your cancer progresses. This protects men against the side-effects of treatment. </a:t>
            </a:r>
          </a:p>
        </p:txBody>
      </p:sp>
    </p:spTree>
    <p:extLst>
      <p:ext uri="{BB962C8B-B14F-4D97-AF65-F5344CB8AC3E}">
        <p14:creationId xmlns:p14="http://schemas.microsoft.com/office/powerpoint/2010/main" val="3946091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FE97F45-D754-4591-B3A9-902775743429}"/>
              </a:ext>
            </a:extLst>
          </p:cNvPr>
          <p:cNvSpPr>
            <a:spLocks noGrp="1"/>
          </p:cNvSpPr>
          <p:nvPr>
            <p:ph type="title"/>
          </p:nvPr>
        </p:nvSpPr>
        <p:spPr>
          <a:xfrm>
            <a:off x="0" y="115361"/>
            <a:ext cx="9144000" cy="704145"/>
          </a:xfrm>
        </p:spPr>
        <p:txBody>
          <a:bodyPr/>
          <a:lstStyle/>
          <a:p>
            <a:pPr marL="173038" algn="l"/>
            <a:r>
              <a:rPr lang="en-GB" sz="3200" b="1" dirty="0">
                <a:solidFill>
                  <a:srgbClr val="568893"/>
                </a:solidFill>
                <a:effectLst/>
              </a:rPr>
              <a:t>Recommendations for public and patients (2)</a:t>
            </a:r>
          </a:p>
        </p:txBody>
      </p:sp>
      <p:sp>
        <p:nvSpPr>
          <p:cNvPr id="14" name="Content Placeholder 2">
            <a:extLst>
              <a:ext uri="{FF2B5EF4-FFF2-40B4-BE49-F238E27FC236}">
                <a16:creationId xmlns:a16="http://schemas.microsoft.com/office/drawing/2014/main" id="{C6699F42-99E6-4C44-AE23-A20ECBD6314B}"/>
              </a:ext>
            </a:extLst>
          </p:cNvPr>
          <p:cNvSpPr>
            <a:spLocks noGrp="1"/>
          </p:cNvSpPr>
          <p:nvPr>
            <p:ph idx="1"/>
          </p:nvPr>
        </p:nvSpPr>
        <p:spPr>
          <a:xfrm>
            <a:off x="244822" y="1052736"/>
            <a:ext cx="8654355" cy="5448856"/>
          </a:xfrm>
        </p:spPr>
        <p:txBody>
          <a:bodyPr/>
          <a:lstStyle/>
          <a:p>
            <a:pPr marL="354013" indent="-354013">
              <a:lnSpc>
                <a:spcPct val="120000"/>
              </a:lnSpc>
              <a:spcBef>
                <a:spcPts val="1200"/>
              </a:spcBef>
              <a:buFont typeface="+mj-lt"/>
              <a:buAutoNum type="arabicPeriod" startAt="5"/>
            </a:pPr>
            <a:r>
              <a:rPr lang="en-GB" sz="2200" dirty="0">
                <a:solidFill>
                  <a:srgbClr val="000000"/>
                </a:solidFill>
              </a:rPr>
              <a:t>Men newly diagnosed with </a:t>
            </a:r>
            <a:r>
              <a:rPr lang="en-GB" sz="2200" b="1" dirty="0">
                <a:solidFill>
                  <a:srgbClr val="000000"/>
                </a:solidFill>
              </a:rPr>
              <a:t>metastatic disease should be considered for chemotherapy</a:t>
            </a:r>
            <a:r>
              <a:rPr lang="en-GB" sz="2200" dirty="0">
                <a:solidFill>
                  <a:srgbClr val="000000"/>
                </a:solidFill>
              </a:rPr>
              <a:t> according to new prostate cancer guidelines.</a:t>
            </a:r>
          </a:p>
          <a:p>
            <a:pPr>
              <a:lnSpc>
                <a:spcPct val="120000"/>
              </a:lnSpc>
              <a:spcBef>
                <a:spcPts val="1200"/>
              </a:spcBef>
              <a:buFont typeface="+mj-lt"/>
              <a:buAutoNum type="arabicPeriod" startAt="5"/>
            </a:pPr>
            <a:r>
              <a:rPr lang="en-GB" sz="2200" dirty="0">
                <a:solidFill>
                  <a:srgbClr val="000000"/>
                </a:solidFill>
              </a:rPr>
              <a:t>Men who are offered prostate cancer treatment </a:t>
            </a:r>
            <a:r>
              <a:rPr lang="en-GB" sz="2200" b="1" dirty="0">
                <a:solidFill>
                  <a:srgbClr val="000000"/>
                </a:solidFill>
              </a:rPr>
              <a:t>should be made aware of the side effects</a:t>
            </a:r>
            <a:r>
              <a:rPr lang="en-GB" sz="2200" dirty="0">
                <a:solidFill>
                  <a:srgbClr val="000000"/>
                </a:solidFill>
              </a:rPr>
              <a:t> of treatment including: loss of libido, problems getting or keeping erections, loss of ejaculatory function, a worsening of sexual experience, urinary incontinence and/or bowel side effects. </a:t>
            </a:r>
          </a:p>
          <a:p>
            <a:pPr>
              <a:lnSpc>
                <a:spcPct val="120000"/>
              </a:lnSpc>
              <a:spcBef>
                <a:spcPts val="1200"/>
              </a:spcBef>
              <a:buFont typeface="+mj-lt"/>
              <a:buAutoNum type="arabicPeriod" startAt="5"/>
            </a:pPr>
            <a:r>
              <a:rPr lang="en-GB" sz="2200" b="1" dirty="0">
                <a:solidFill>
                  <a:srgbClr val="000000"/>
                </a:solidFill>
              </a:rPr>
              <a:t>Specialist support services should be available </a:t>
            </a:r>
            <a:r>
              <a:rPr lang="en-GB" sz="2200" dirty="0">
                <a:solidFill>
                  <a:srgbClr val="000000"/>
                </a:solidFill>
              </a:rPr>
              <a:t>for any man experiencing physical or psychological side effects during or following prostate cancer treatment. There should be early and ongoing access to these services, in keeping with national recommendations.</a:t>
            </a:r>
          </a:p>
        </p:txBody>
      </p:sp>
    </p:spTree>
    <p:extLst>
      <p:ext uri="{BB962C8B-B14F-4D97-AF65-F5344CB8AC3E}">
        <p14:creationId xmlns:p14="http://schemas.microsoft.com/office/powerpoint/2010/main" val="3021163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FE97F45-D754-4591-B3A9-902775743429}"/>
              </a:ext>
            </a:extLst>
          </p:cNvPr>
          <p:cNvSpPr>
            <a:spLocks noGrp="1"/>
          </p:cNvSpPr>
          <p:nvPr>
            <p:ph type="title"/>
          </p:nvPr>
        </p:nvSpPr>
        <p:spPr>
          <a:xfrm>
            <a:off x="5442" y="3076927"/>
            <a:ext cx="9144000" cy="704145"/>
          </a:xfrm>
        </p:spPr>
        <p:txBody>
          <a:bodyPr/>
          <a:lstStyle/>
          <a:p>
            <a:pPr marL="173038"/>
            <a:r>
              <a:rPr lang="en-GB" sz="6000" b="1" dirty="0">
                <a:solidFill>
                  <a:srgbClr val="568893"/>
                </a:solidFill>
                <a:effectLst/>
              </a:rPr>
              <a:t>Future plans</a:t>
            </a:r>
          </a:p>
        </p:txBody>
      </p:sp>
    </p:spTree>
    <p:extLst>
      <p:ext uri="{BB962C8B-B14F-4D97-AF65-F5344CB8AC3E}">
        <p14:creationId xmlns:p14="http://schemas.microsoft.com/office/powerpoint/2010/main" val="1199557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a:xfrm>
            <a:off x="0" y="764704"/>
            <a:ext cx="9144000" cy="748697"/>
          </a:xfrm>
        </p:spPr>
        <p:txBody>
          <a:bodyPr/>
          <a:lstStyle/>
          <a:p>
            <a:pPr marL="173038" algn="l"/>
            <a:r>
              <a:rPr lang="en-GB" sz="3200" b="1" dirty="0">
                <a:solidFill>
                  <a:srgbClr val="568893"/>
                </a:solidFill>
                <a:effectLst/>
              </a:rPr>
              <a:t>Contents</a:t>
            </a:r>
          </a:p>
        </p:txBody>
      </p:sp>
      <p:sp>
        <p:nvSpPr>
          <p:cNvPr id="12" name="Content Placeholder 2">
            <a:extLst>
              <a:ext uri="{FF2B5EF4-FFF2-40B4-BE49-F238E27FC236}">
                <a16:creationId xmlns:a16="http://schemas.microsoft.com/office/drawing/2014/main" id="{F5E58EF6-C196-4B68-A890-0CD9C856154E}"/>
              </a:ext>
            </a:extLst>
          </p:cNvPr>
          <p:cNvSpPr>
            <a:spLocks noGrp="1"/>
          </p:cNvSpPr>
          <p:nvPr>
            <p:ph idx="1"/>
          </p:nvPr>
        </p:nvSpPr>
        <p:spPr>
          <a:xfrm>
            <a:off x="457200" y="1513400"/>
            <a:ext cx="8229600" cy="4795919"/>
          </a:xfrm>
        </p:spPr>
        <p:txBody>
          <a:bodyPr/>
          <a:lstStyle/>
          <a:p>
            <a:pPr>
              <a:lnSpc>
                <a:spcPct val="120000"/>
              </a:lnSpc>
              <a:spcBef>
                <a:spcPts val="600"/>
              </a:spcBef>
            </a:pPr>
            <a:r>
              <a:rPr lang="en-GB" sz="2400" b="1" dirty="0">
                <a:solidFill>
                  <a:srgbClr val="568893"/>
                </a:solidFill>
              </a:rPr>
              <a:t>Information about the Audit and the Annual Report 2019</a:t>
            </a:r>
          </a:p>
          <a:p>
            <a:pPr lvl="1">
              <a:lnSpc>
                <a:spcPct val="120000"/>
              </a:lnSpc>
              <a:spcBef>
                <a:spcPts val="600"/>
              </a:spcBef>
            </a:pPr>
            <a:r>
              <a:rPr lang="en-GB" sz="2000" dirty="0">
                <a:solidFill>
                  <a:srgbClr val="000000"/>
                </a:solidFill>
              </a:rPr>
              <a:t>About the audit</a:t>
            </a:r>
          </a:p>
          <a:p>
            <a:pPr lvl="1">
              <a:lnSpc>
                <a:spcPct val="120000"/>
              </a:lnSpc>
              <a:spcBef>
                <a:spcPts val="600"/>
              </a:spcBef>
            </a:pPr>
            <a:r>
              <a:rPr lang="en-GB" sz="2000" dirty="0">
                <a:solidFill>
                  <a:srgbClr val="000000"/>
                </a:solidFill>
              </a:rPr>
              <a:t>Data included and data quality </a:t>
            </a:r>
          </a:p>
          <a:p>
            <a:pPr>
              <a:lnSpc>
                <a:spcPct val="120000"/>
              </a:lnSpc>
              <a:spcBef>
                <a:spcPts val="600"/>
              </a:spcBef>
            </a:pPr>
            <a:r>
              <a:rPr lang="en-GB" sz="2400" b="1" dirty="0">
                <a:solidFill>
                  <a:srgbClr val="568893"/>
                </a:solidFill>
              </a:rPr>
              <a:t>Key Findings</a:t>
            </a:r>
          </a:p>
          <a:p>
            <a:pPr lvl="1">
              <a:lnSpc>
                <a:spcPct val="120000"/>
              </a:lnSpc>
              <a:spcBef>
                <a:spcPts val="600"/>
              </a:spcBef>
            </a:pPr>
            <a:r>
              <a:rPr lang="en-GB" sz="2000" dirty="0">
                <a:solidFill>
                  <a:srgbClr val="000000"/>
                </a:solidFill>
              </a:rPr>
              <a:t>Characteristics of men who are diagnosed with prostate cancer</a:t>
            </a:r>
          </a:p>
          <a:p>
            <a:pPr lvl="1">
              <a:lnSpc>
                <a:spcPct val="120000"/>
              </a:lnSpc>
              <a:spcBef>
                <a:spcPts val="600"/>
              </a:spcBef>
            </a:pPr>
            <a:r>
              <a:rPr lang="en-GB" sz="2000" dirty="0">
                <a:solidFill>
                  <a:srgbClr val="000000"/>
                </a:solidFill>
              </a:rPr>
              <a:t>Techniques for diagnosis</a:t>
            </a:r>
          </a:p>
          <a:p>
            <a:pPr lvl="1">
              <a:lnSpc>
                <a:spcPct val="120000"/>
              </a:lnSpc>
              <a:spcBef>
                <a:spcPts val="600"/>
              </a:spcBef>
            </a:pPr>
            <a:r>
              <a:rPr lang="en-GB" sz="2000" dirty="0">
                <a:solidFill>
                  <a:srgbClr val="000000"/>
                </a:solidFill>
              </a:rPr>
              <a:t>Treatments received</a:t>
            </a:r>
          </a:p>
          <a:p>
            <a:pPr lvl="1">
              <a:lnSpc>
                <a:spcPct val="120000"/>
              </a:lnSpc>
              <a:spcBef>
                <a:spcPts val="600"/>
              </a:spcBef>
            </a:pPr>
            <a:r>
              <a:rPr lang="en-GB" sz="2000" dirty="0">
                <a:solidFill>
                  <a:srgbClr val="000000"/>
                </a:solidFill>
              </a:rPr>
              <a:t>Possible complications of radiotherapy or surgery</a:t>
            </a:r>
          </a:p>
          <a:p>
            <a:pPr>
              <a:lnSpc>
                <a:spcPct val="120000"/>
              </a:lnSpc>
              <a:spcBef>
                <a:spcPts val="600"/>
              </a:spcBef>
            </a:pPr>
            <a:r>
              <a:rPr lang="en-GB" sz="2400" b="1" dirty="0">
                <a:solidFill>
                  <a:srgbClr val="568893"/>
                </a:solidFill>
              </a:rPr>
              <a:t>Recommendations </a:t>
            </a:r>
          </a:p>
          <a:p>
            <a:pPr>
              <a:lnSpc>
                <a:spcPct val="120000"/>
              </a:lnSpc>
              <a:spcBef>
                <a:spcPts val="600"/>
              </a:spcBef>
            </a:pPr>
            <a:r>
              <a:rPr lang="en-GB" sz="2400" b="1" dirty="0">
                <a:solidFill>
                  <a:srgbClr val="568893"/>
                </a:solidFill>
              </a:rPr>
              <a:t>Future plans</a:t>
            </a:r>
          </a:p>
        </p:txBody>
      </p:sp>
    </p:spTree>
    <p:extLst>
      <p:ext uri="{BB962C8B-B14F-4D97-AF65-F5344CB8AC3E}">
        <p14:creationId xmlns:p14="http://schemas.microsoft.com/office/powerpoint/2010/main" val="40105327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580926"/>
          </a:xfrm>
          <a:noFill/>
          <a:ln w="9525">
            <a:noFill/>
            <a:miter lim="800000"/>
            <a:headEnd/>
            <a:tailEnd/>
          </a:ln>
        </p:spPr>
        <p:txBody>
          <a:bodyPr vert="horz" wrap="square" lIns="91440" tIns="45720" rIns="91440" bIns="45720" numCol="1" anchor="ctr" anchorCtr="0" compatLnSpc="1">
            <a:prstTxWarp prst="textNoShape">
              <a:avLst/>
            </a:prstTxWarp>
          </a:bodyPr>
          <a:lstStyle/>
          <a:p>
            <a:pPr marL="173038" algn="l"/>
            <a:r>
              <a:rPr lang="en-GB" sz="3200" b="1" dirty="0">
                <a:solidFill>
                  <a:srgbClr val="568893"/>
                </a:solidFill>
                <a:effectLst/>
              </a:rPr>
              <a:t>Future Plans</a:t>
            </a:r>
          </a:p>
        </p:txBody>
      </p:sp>
      <p:sp>
        <p:nvSpPr>
          <p:cNvPr id="3" name="Content Placeholder 2"/>
          <p:cNvSpPr>
            <a:spLocks noGrp="1"/>
          </p:cNvSpPr>
          <p:nvPr>
            <p:ph idx="1"/>
          </p:nvPr>
        </p:nvSpPr>
        <p:spPr>
          <a:xfrm>
            <a:off x="457200" y="1129606"/>
            <a:ext cx="8686800" cy="5179714"/>
          </a:xfrm>
          <a:noFill/>
          <a:ln w="9525">
            <a:noFill/>
            <a:miter lim="800000"/>
            <a:headEnd/>
            <a:tailEnd/>
          </a:ln>
        </p:spPr>
        <p:txBody>
          <a:bodyPr vert="horz" wrap="square" lIns="91440" tIns="45720" rIns="91440" bIns="45720" numCol="1" anchor="t" anchorCtr="0" compatLnSpc="1">
            <a:prstTxWarp prst="textNoShape">
              <a:avLst/>
            </a:prstTxWarp>
          </a:bodyPr>
          <a:lstStyle/>
          <a:p>
            <a:pPr>
              <a:spcBef>
                <a:spcPts val="600"/>
              </a:spcBef>
            </a:pPr>
            <a:r>
              <a:rPr lang="en-GB" sz="2200" dirty="0">
                <a:solidFill>
                  <a:srgbClr val="000000"/>
                </a:solidFill>
              </a:rPr>
              <a:t>Next results (based on data up to 31</a:t>
            </a:r>
            <a:r>
              <a:rPr lang="en-GB" sz="2200" baseline="30000" dirty="0">
                <a:solidFill>
                  <a:srgbClr val="000000"/>
                </a:solidFill>
              </a:rPr>
              <a:t>st</a:t>
            </a:r>
            <a:r>
              <a:rPr lang="en-GB" sz="2200" dirty="0">
                <a:solidFill>
                  <a:srgbClr val="000000"/>
                </a:solidFill>
              </a:rPr>
              <a:t> March 2019) to be published in January 2021</a:t>
            </a:r>
          </a:p>
          <a:p>
            <a:pPr>
              <a:spcBef>
                <a:spcPts val="600"/>
              </a:spcBef>
            </a:pPr>
            <a:r>
              <a:rPr lang="en-GB" sz="2200" dirty="0">
                <a:solidFill>
                  <a:srgbClr val="000000"/>
                </a:solidFill>
              </a:rPr>
              <a:t>Further collection of patient-reported measures underway</a:t>
            </a:r>
          </a:p>
          <a:p>
            <a:pPr lvl="1">
              <a:spcBef>
                <a:spcPts val="600"/>
              </a:spcBef>
            </a:pPr>
            <a:r>
              <a:rPr lang="en-GB" sz="1800" dirty="0">
                <a:solidFill>
                  <a:srgbClr val="000000"/>
                </a:solidFill>
              </a:rPr>
              <a:t>completed June 2020, to be reported January 2021</a:t>
            </a:r>
          </a:p>
          <a:p>
            <a:pPr>
              <a:spcBef>
                <a:spcPts val="600"/>
              </a:spcBef>
            </a:pPr>
            <a:r>
              <a:rPr lang="en-GB" sz="2200" dirty="0">
                <a:solidFill>
                  <a:srgbClr val="000000"/>
                </a:solidFill>
              </a:rPr>
              <a:t>Data Improvement Leads at the National Cancer Registration and Analysis Service continue to liaise directly with providers to improve data quality</a:t>
            </a:r>
          </a:p>
          <a:p>
            <a:pPr lvl="1">
              <a:spcBef>
                <a:spcPts val="600"/>
              </a:spcBef>
            </a:pPr>
            <a:r>
              <a:rPr lang="en-GB" sz="1800" dirty="0">
                <a:solidFill>
                  <a:srgbClr val="000000"/>
                </a:solidFill>
              </a:rPr>
              <a:t>data collection is due to continue during this pandemic, but we will be working with Leads to understand the impact COVID-19 may have had</a:t>
            </a:r>
          </a:p>
          <a:p>
            <a:pPr>
              <a:spcBef>
                <a:spcPts val="600"/>
              </a:spcBef>
            </a:pPr>
            <a:r>
              <a:rPr lang="en-GB" sz="2200" dirty="0">
                <a:solidFill>
                  <a:srgbClr val="000000"/>
                </a:solidFill>
              </a:rPr>
              <a:t>Maintain NPCA as a key driver of quality improvement</a:t>
            </a:r>
          </a:p>
          <a:p>
            <a:pPr lvl="1">
              <a:spcBef>
                <a:spcPts val="600"/>
              </a:spcBef>
            </a:pPr>
            <a:r>
              <a:rPr lang="en-GB" sz="1800" dirty="0">
                <a:solidFill>
                  <a:srgbClr val="000000"/>
                </a:solidFill>
              </a:rPr>
              <a:t>NPCA Quality Improvement Workshop for clinicians took place in December 2019 </a:t>
            </a:r>
          </a:p>
          <a:p>
            <a:pPr>
              <a:spcBef>
                <a:spcPts val="600"/>
              </a:spcBef>
            </a:pPr>
            <a:r>
              <a:rPr lang="en-GB" sz="2200" dirty="0">
                <a:solidFill>
                  <a:srgbClr val="000000"/>
                </a:solidFill>
              </a:rPr>
              <a:t>Work with the newly-formed NPCA Patient and Public Involvement Forum to improve the work of the audit and the ways in which we disseminate information.</a:t>
            </a:r>
          </a:p>
        </p:txBody>
      </p:sp>
    </p:spTree>
    <p:extLst>
      <p:ext uri="{BB962C8B-B14F-4D97-AF65-F5344CB8AC3E}">
        <p14:creationId xmlns:p14="http://schemas.microsoft.com/office/powerpoint/2010/main" val="2897731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FE97F45-D754-4591-B3A9-902775743429}"/>
              </a:ext>
            </a:extLst>
          </p:cNvPr>
          <p:cNvSpPr>
            <a:spLocks noGrp="1"/>
          </p:cNvSpPr>
          <p:nvPr>
            <p:ph type="title"/>
          </p:nvPr>
        </p:nvSpPr>
        <p:spPr>
          <a:xfrm>
            <a:off x="0" y="819204"/>
            <a:ext cx="9144000" cy="704145"/>
          </a:xfrm>
        </p:spPr>
        <p:txBody>
          <a:bodyPr/>
          <a:lstStyle/>
          <a:p>
            <a:pPr marL="173038" algn="l"/>
            <a:r>
              <a:rPr lang="en-GB" sz="3200" b="1" dirty="0">
                <a:solidFill>
                  <a:srgbClr val="568893"/>
                </a:solidFill>
                <a:effectLst/>
              </a:rPr>
              <a:t>Sources of further information and support</a:t>
            </a:r>
          </a:p>
        </p:txBody>
      </p:sp>
      <p:sp>
        <p:nvSpPr>
          <p:cNvPr id="14" name="Content Placeholder 2">
            <a:extLst>
              <a:ext uri="{FF2B5EF4-FFF2-40B4-BE49-F238E27FC236}">
                <a16:creationId xmlns:a16="http://schemas.microsoft.com/office/drawing/2014/main" id="{C6699F42-99E6-4C44-AE23-A20ECBD6314B}"/>
              </a:ext>
            </a:extLst>
          </p:cNvPr>
          <p:cNvSpPr>
            <a:spLocks noGrp="1"/>
          </p:cNvSpPr>
          <p:nvPr>
            <p:ph idx="1"/>
          </p:nvPr>
        </p:nvSpPr>
        <p:spPr>
          <a:xfrm>
            <a:off x="244822" y="1556792"/>
            <a:ext cx="8899178" cy="4711042"/>
          </a:xfrm>
        </p:spPr>
        <p:txBody>
          <a:bodyPr/>
          <a:lstStyle/>
          <a:p>
            <a:pPr marL="0" indent="0">
              <a:lnSpc>
                <a:spcPct val="120000"/>
              </a:lnSpc>
              <a:spcBef>
                <a:spcPts val="1200"/>
              </a:spcBef>
              <a:buNone/>
            </a:pPr>
            <a:r>
              <a:rPr lang="en-GB" sz="2000" dirty="0">
                <a:solidFill>
                  <a:srgbClr val="000000"/>
                </a:solidFill>
              </a:rPr>
              <a:t>These are accessible via GP services and from prostate cancer charities including:</a:t>
            </a:r>
          </a:p>
          <a:p>
            <a:pPr marL="442913" indent="0">
              <a:lnSpc>
                <a:spcPct val="120000"/>
              </a:lnSpc>
              <a:spcBef>
                <a:spcPts val="1200"/>
              </a:spcBef>
              <a:buNone/>
            </a:pPr>
            <a:r>
              <a:rPr lang="en-GB" sz="1800" dirty="0">
                <a:solidFill>
                  <a:srgbClr val="568893"/>
                </a:solidFill>
              </a:rPr>
              <a:t>Prostate Cancer UK </a:t>
            </a:r>
            <a:r>
              <a:rPr lang="en-GB" sz="1800" dirty="0">
                <a:solidFill>
                  <a:srgbClr val="000000"/>
                </a:solidFill>
                <a:hlinkClick r:id="rId3"/>
              </a:rPr>
              <a:t>www.prostatecanceruk.org</a:t>
            </a:r>
            <a:r>
              <a:rPr lang="en-GB" sz="1800" dirty="0">
                <a:solidFill>
                  <a:srgbClr val="000000"/>
                </a:solidFill>
              </a:rPr>
              <a:t> </a:t>
            </a:r>
          </a:p>
          <a:p>
            <a:pPr marL="442913" indent="0">
              <a:lnSpc>
                <a:spcPct val="120000"/>
              </a:lnSpc>
              <a:spcBef>
                <a:spcPts val="1200"/>
              </a:spcBef>
              <a:buNone/>
            </a:pPr>
            <a:r>
              <a:rPr lang="en-GB" sz="1800" dirty="0">
                <a:solidFill>
                  <a:srgbClr val="568893"/>
                </a:solidFill>
              </a:rPr>
              <a:t>Tackle Prostate Cancer </a:t>
            </a:r>
            <a:r>
              <a:rPr lang="en-GB" sz="1800" dirty="0">
                <a:solidFill>
                  <a:srgbClr val="000000"/>
                </a:solidFill>
                <a:hlinkClick r:id="rId3"/>
              </a:rPr>
              <a:t>www.tackleprostate.org</a:t>
            </a:r>
            <a:r>
              <a:rPr lang="en-GB" sz="1800" dirty="0">
                <a:solidFill>
                  <a:srgbClr val="000000"/>
                </a:solidFill>
              </a:rPr>
              <a:t>  </a:t>
            </a:r>
          </a:p>
          <a:p>
            <a:pPr marL="0" indent="0">
              <a:lnSpc>
                <a:spcPct val="120000"/>
              </a:lnSpc>
              <a:spcBef>
                <a:spcPts val="1200"/>
              </a:spcBef>
              <a:buNone/>
            </a:pPr>
            <a:r>
              <a:rPr lang="en-GB" sz="2000" dirty="0">
                <a:solidFill>
                  <a:srgbClr val="000000"/>
                </a:solidFill>
              </a:rPr>
              <a:t>Both of these charities operate nationwide support networks. </a:t>
            </a:r>
          </a:p>
          <a:p>
            <a:pPr marL="0" indent="0">
              <a:spcBef>
                <a:spcPts val="0"/>
              </a:spcBef>
              <a:buNone/>
            </a:pPr>
            <a:endParaRPr lang="en-GB" sz="900" dirty="0">
              <a:solidFill>
                <a:srgbClr val="000000"/>
              </a:solidFill>
            </a:endParaRPr>
          </a:p>
          <a:p>
            <a:pPr marL="0" indent="0">
              <a:lnSpc>
                <a:spcPct val="120000"/>
              </a:lnSpc>
              <a:spcBef>
                <a:spcPts val="1200"/>
              </a:spcBef>
              <a:buNone/>
            </a:pPr>
            <a:r>
              <a:rPr lang="en-GB" sz="2000" dirty="0">
                <a:solidFill>
                  <a:srgbClr val="000000"/>
                </a:solidFill>
              </a:rPr>
              <a:t>Information can also be found from Clinical Nurse Specialists and at:</a:t>
            </a:r>
          </a:p>
          <a:p>
            <a:pPr marL="442913" indent="0">
              <a:lnSpc>
                <a:spcPct val="120000"/>
              </a:lnSpc>
              <a:spcBef>
                <a:spcPts val="1200"/>
              </a:spcBef>
              <a:buNone/>
            </a:pPr>
            <a:r>
              <a:rPr lang="en-GB" sz="1800" dirty="0">
                <a:solidFill>
                  <a:srgbClr val="568893"/>
                </a:solidFill>
              </a:rPr>
              <a:t>NHS website </a:t>
            </a:r>
            <a:r>
              <a:rPr lang="en-GB" sz="1800" dirty="0">
                <a:solidFill>
                  <a:srgbClr val="000000"/>
                </a:solidFill>
                <a:hlinkClick r:id="rId3"/>
              </a:rPr>
              <a:t>www.nhs.uk/conditions/prostate-cancer/</a:t>
            </a:r>
            <a:r>
              <a:rPr lang="en-GB" sz="1800" dirty="0">
                <a:solidFill>
                  <a:srgbClr val="000000"/>
                </a:solidFill>
              </a:rPr>
              <a:t>  </a:t>
            </a:r>
          </a:p>
          <a:p>
            <a:pPr marL="442913" indent="0">
              <a:lnSpc>
                <a:spcPct val="120000"/>
              </a:lnSpc>
              <a:spcBef>
                <a:spcPts val="1200"/>
              </a:spcBef>
              <a:buNone/>
            </a:pPr>
            <a:r>
              <a:rPr lang="en-GB" sz="1800" dirty="0">
                <a:solidFill>
                  <a:srgbClr val="568893"/>
                </a:solidFill>
              </a:rPr>
              <a:t>Cancer Research UK </a:t>
            </a:r>
            <a:r>
              <a:rPr lang="en-GB" sz="1800" dirty="0">
                <a:solidFill>
                  <a:srgbClr val="000000"/>
                </a:solidFill>
                <a:hlinkClick r:id="rId3"/>
              </a:rPr>
              <a:t>www.cancerresearchuk.org/about-cancer/prostate-cancer</a:t>
            </a:r>
            <a:r>
              <a:rPr lang="en-GB" sz="1800" dirty="0">
                <a:solidFill>
                  <a:srgbClr val="000000"/>
                </a:solidFill>
              </a:rPr>
              <a:t> </a:t>
            </a:r>
          </a:p>
          <a:p>
            <a:pPr marL="442913" indent="0">
              <a:lnSpc>
                <a:spcPct val="120000"/>
              </a:lnSpc>
              <a:spcBef>
                <a:spcPts val="1200"/>
              </a:spcBef>
              <a:buNone/>
            </a:pPr>
            <a:r>
              <a:rPr lang="en-GB" sz="1800" dirty="0">
                <a:solidFill>
                  <a:srgbClr val="568893"/>
                </a:solidFill>
              </a:rPr>
              <a:t>Macmillan Cancer Support </a:t>
            </a:r>
            <a:r>
              <a:rPr lang="en-GB" sz="1800" dirty="0">
                <a:solidFill>
                  <a:srgbClr val="000000"/>
                </a:solidFill>
                <a:hlinkClick r:id="rId3"/>
              </a:rPr>
              <a:t>www.macmillan.org.uk/cancer-information-and-support/prostate-cancer</a:t>
            </a:r>
            <a:r>
              <a:rPr lang="en-GB" sz="1800" dirty="0">
                <a:solidFill>
                  <a:srgbClr val="000000"/>
                </a:solidFill>
              </a:rPr>
              <a:t>  </a:t>
            </a:r>
          </a:p>
        </p:txBody>
      </p:sp>
    </p:spTree>
    <p:extLst>
      <p:ext uri="{BB962C8B-B14F-4D97-AF65-F5344CB8AC3E}">
        <p14:creationId xmlns:p14="http://schemas.microsoft.com/office/powerpoint/2010/main" val="15264158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Rectangle 2"/>
          <p:cNvSpPr>
            <a:spLocks noGrp="1"/>
          </p:cNvSpPr>
          <p:nvPr>
            <p:ph type="title"/>
          </p:nvPr>
        </p:nvSpPr>
        <p:spPr>
          <a:xfrm>
            <a:off x="0" y="808095"/>
            <a:ext cx="9144000" cy="748697"/>
          </a:xfrm>
        </p:spPr>
        <p:txBody>
          <a:bodyPr/>
          <a:lstStyle/>
          <a:p>
            <a:pPr marL="173038" algn="l"/>
            <a:r>
              <a:rPr lang="en-GB" sz="3200" b="1" dirty="0">
                <a:solidFill>
                  <a:srgbClr val="568893"/>
                </a:solidFill>
                <a:effectLst/>
              </a:rPr>
              <a:t>With thanks…</a:t>
            </a:r>
          </a:p>
        </p:txBody>
      </p:sp>
      <p:sp>
        <p:nvSpPr>
          <p:cNvPr id="12" name="Content Placeholder 2">
            <a:extLst>
              <a:ext uri="{FF2B5EF4-FFF2-40B4-BE49-F238E27FC236}">
                <a16:creationId xmlns:a16="http://schemas.microsoft.com/office/drawing/2014/main" id="{F5E58EF6-C196-4B68-A890-0CD9C856154E}"/>
              </a:ext>
            </a:extLst>
          </p:cNvPr>
          <p:cNvSpPr>
            <a:spLocks noGrp="1"/>
          </p:cNvSpPr>
          <p:nvPr>
            <p:ph idx="1"/>
          </p:nvPr>
        </p:nvSpPr>
        <p:spPr>
          <a:xfrm>
            <a:off x="457200" y="1772816"/>
            <a:ext cx="8507288" cy="4608512"/>
          </a:xfrm>
        </p:spPr>
        <p:txBody>
          <a:bodyPr/>
          <a:lstStyle/>
          <a:p>
            <a:pPr>
              <a:spcBef>
                <a:spcPts val="600"/>
              </a:spcBef>
            </a:pPr>
            <a:r>
              <a:rPr lang="en-GB" sz="2000" dirty="0">
                <a:solidFill>
                  <a:srgbClr val="000000"/>
                </a:solidFill>
              </a:rPr>
              <a:t>to our data providers at hospitals and at NCRAS and WCN</a:t>
            </a:r>
          </a:p>
          <a:p>
            <a:pPr>
              <a:spcBef>
                <a:spcPts val="600"/>
              </a:spcBef>
            </a:pPr>
            <a:r>
              <a:rPr lang="en-GB" sz="2000" dirty="0">
                <a:solidFill>
                  <a:srgbClr val="000000"/>
                </a:solidFill>
              </a:rPr>
              <a:t>to the clinicians who support our work </a:t>
            </a:r>
          </a:p>
          <a:p>
            <a:pPr>
              <a:spcBef>
                <a:spcPts val="600"/>
              </a:spcBef>
            </a:pPr>
            <a:r>
              <a:rPr lang="en-GB" sz="2000" dirty="0">
                <a:solidFill>
                  <a:srgbClr val="000000"/>
                </a:solidFill>
              </a:rPr>
              <a:t>to our newly-formed NPCA Patient and Public Involvement Forum who have given us feedback on the Patient Summary. We look forward to working with them in the future. </a:t>
            </a:r>
          </a:p>
          <a:p>
            <a:pPr marL="354013" indent="0">
              <a:spcBef>
                <a:spcPts val="0"/>
              </a:spcBef>
              <a:buNone/>
            </a:pPr>
            <a:endParaRPr lang="en-GB" sz="1800" dirty="0">
              <a:solidFill>
                <a:srgbClr val="000000"/>
              </a:solidFill>
            </a:endParaRPr>
          </a:p>
          <a:p>
            <a:pPr marL="354013" indent="0">
              <a:spcBef>
                <a:spcPts val="600"/>
              </a:spcBef>
              <a:buNone/>
            </a:pPr>
            <a:r>
              <a:rPr lang="en-GB" sz="1600" b="1" dirty="0">
                <a:solidFill>
                  <a:srgbClr val="000000"/>
                </a:solidFill>
              </a:rPr>
              <a:t>Noel Clarke </a:t>
            </a:r>
            <a:br>
              <a:rPr lang="en-GB" sz="1600" dirty="0">
                <a:solidFill>
                  <a:srgbClr val="000000"/>
                </a:solidFill>
              </a:rPr>
            </a:br>
            <a:r>
              <a:rPr lang="en-GB" sz="1600" dirty="0">
                <a:solidFill>
                  <a:srgbClr val="000000"/>
                </a:solidFill>
              </a:rPr>
              <a:t>Urological Clinical Lead representing the British Association of Urological Surgeons</a:t>
            </a:r>
          </a:p>
          <a:p>
            <a:pPr marL="354013" indent="0">
              <a:spcBef>
                <a:spcPts val="600"/>
              </a:spcBef>
              <a:buNone/>
            </a:pPr>
            <a:r>
              <a:rPr lang="en-GB" sz="1600" b="1" dirty="0">
                <a:solidFill>
                  <a:srgbClr val="000000"/>
                </a:solidFill>
              </a:rPr>
              <a:t>Heather Payne </a:t>
            </a:r>
            <a:br>
              <a:rPr lang="en-GB" sz="1600" dirty="0">
                <a:solidFill>
                  <a:srgbClr val="000000"/>
                </a:solidFill>
              </a:rPr>
            </a:br>
            <a:r>
              <a:rPr lang="en-GB" sz="1600" dirty="0">
                <a:solidFill>
                  <a:srgbClr val="000000"/>
                </a:solidFill>
              </a:rPr>
              <a:t>Oncological Clinical Lead representing the British Uro-oncology Group</a:t>
            </a:r>
          </a:p>
          <a:p>
            <a:pPr marL="354013" indent="0">
              <a:spcBef>
                <a:spcPts val="600"/>
              </a:spcBef>
              <a:buNone/>
            </a:pPr>
            <a:r>
              <a:rPr lang="en-GB" sz="1600" b="1" dirty="0">
                <a:solidFill>
                  <a:srgbClr val="000000"/>
                </a:solidFill>
              </a:rPr>
              <a:t>and the whole NPCA team </a:t>
            </a:r>
          </a:p>
          <a:p>
            <a:pPr>
              <a:lnSpc>
                <a:spcPct val="150000"/>
              </a:lnSpc>
              <a:spcBef>
                <a:spcPts val="1200"/>
              </a:spcBef>
            </a:pPr>
            <a:endParaRPr lang="en-GB" sz="1800" dirty="0">
              <a:solidFill>
                <a:srgbClr val="000000"/>
              </a:solidFill>
            </a:endParaRPr>
          </a:p>
        </p:txBody>
      </p:sp>
    </p:spTree>
    <p:extLst>
      <p:ext uri="{BB962C8B-B14F-4D97-AF65-F5344CB8AC3E}">
        <p14:creationId xmlns:p14="http://schemas.microsoft.com/office/powerpoint/2010/main" val="2756662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FE97F45-D754-4591-B3A9-902775743429}"/>
              </a:ext>
            </a:extLst>
          </p:cNvPr>
          <p:cNvSpPr>
            <a:spLocks noGrp="1"/>
          </p:cNvSpPr>
          <p:nvPr>
            <p:ph type="title"/>
          </p:nvPr>
        </p:nvSpPr>
        <p:spPr>
          <a:xfrm>
            <a:off x="5442" y="3076927"/>
            <a:ext cx="9144000" cy="704145"/>
          </a:xfrm>
        </p:spPr>
        <p:txBody>
          <a:bodyPr/>
          <a:lstStyle/>
          <a:p>
            <a:pPr marL="173038"/>
            <a:r>
              <a:rPr lang="en-GB" sz="6000" b="1" dirty="0">
                <a:solidFill>
                  <a:srgbClr val="568893"/>
                </a:solidFill>
                <a:effectLst/>
              </a:rPr>
              <a:t>About the audit</a:t>
            </a:r>
          </a:p>
        </p:txBody>
      </p:sp>
    </p:spTree>
    <p:extLst>
      <p:ext uri="{BB962C8B-B14F-4D97-AF65-F5344CB8AC3E}">
        <p14:creationId xmlns:p14="http://schemas.microsoft.com/office/powerpoint/2010/main" val="82121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FE97F45-D754-4591-B3A9-902775743429}"/>
              </a:ext>
            </a:extLst>
          </p:cNvPr>
          <p:cNvSpPr>
            <a:spLocks noGrp="1"/>
          </p:cNvSpPr>
          <p:nvPr>
            <p:ph type="title"/>
          </p:nvPr>
        </p:nvSpPr>
        <p:spPr>
          <a:xfrm>
            <a:off x="0" y="764704"/>
            <a:ext cx="9144000" cy="1080120"/>
          </a:xfrm>
        </p:spPr>
        <p:txBody>
          <a:bodyPr/>
          <a:lstStyle/>
          <a:p>
            <a:pPr marL="173038" algn="l"/>
            <a:r>
              <a:rPr lang="en-GB" sz="3200" b="1" dirty="0">
                <a:solidFill>
                  <a:srgbClr val="568893"/>
                </a:solidFill>
                <a:effectLst/>
              </a:rPr>
              <a:t>Some information about the National Prostate Cancer Audit (NPCA)</a:t>
            </a:r>
          </a:p>
        </p:txBody>
      </p:sp>
      <p:sp>
        <p:nvSpPr>
          <p:cNvPr id="8" name="Content Placeholder 2">
            <a:extLst>
              <a:ext uri="{FF2B5EF4-FFF2-40B4-BE49-F238E27FC236}">
                <a16:creationId xmlns:a16="http://schemas.microsoft.com/office/drawing/2014/main" id="{20218FC5-3AE8-4CF3-BEEC-AC84D31740E8}"/>
              </a:ext>
            </a:extLst>
          </p:cNvPr>
          <p:cNvSpPr>
            <a:spLocks noGrp="1"/>
          </p:cNvSpPr>
          <p:nvPr>
            <p:ph idx="1"/>
          </p:nvPr>
        </p:nvSpPr>
        <p:spPr>
          <a:xfrm>
            <a:off x="457200" y="1988840"/>
            <a:ext cx="8229600" cy="4248472"/>
          </a:xfrm>
        </p:spPr>
        <p:txBody>
          <a:bodyPr/>
          <a:lstStyle/>
          <a:p>
            <a:pPr>
              <a:lnSpc>
                <a:spcPct val="120000"/>
              </a:lnSpc>
              <a:spcBef>
                <a:spcPts val="1200"/>
              </a:spcBef>
            </a:pPr>
            <a:r>
              <a:rPr lang="en-GB" sz="2200" dirty="0">
                <a:solidFill>
                  <a:srgbClr val="000000"/>
                </a:solidFill>
              </a:rPr>
              <a:t>A national clinical audit of the quality of services and care provided to men with prostate cancer in England and Wales.</a:t>
            </a:r>
          </a:p>
          <a:p>
            <a:pPr>
              <a:lnSpc>
                <a:spcPct val="120000"/>
              </a:lnSpc>
              <a:spcBef>
                <a:spcPts val="1200"/>
              </a:spcBef>
            </a:pPr>
            <a:r>
              <a:rPr lang="en-GB" sz="2200" dirty="0">
                <a:solidFill>
                  <a:srgbClr val="000000"/>
                </a:solidFill>
              </a:rPr>
              <a:t>Collects anonymised information from hospital records about patients’ treatment and outcomes (what happens after treatment)</a:t>
            </a:r>
          </a:p>
          <a:p>
            <a:pPr>
              <a:lnSpc>
                <a:spcPct val="120000"/>
              </a:lnSpc>
              <a:spcBef>
                <a:spcPts val="1200"/>
              </a:spcBef>
            </a:pPr>
            <a:r>
              <a:rPr lang="en-GB" sz="2200" dirty="0">
                <a:solidFill>
                  <a:srgbClr val="000000"/>
                </a:solidFill>
              </a:rPr>
              <a:t>Data is analysed and compared to see if hospitals are following national clinical standards and where improvements can be made</a:t>
            </a:r>
          </a:p>
          <a:p>
            <a:pPr>
              <a:lnSpc>
                <a:spcPct val="120000"/>
              </a:lnSpc>
              <a:spcBef>
                <a:spcPts val="1200"/>
              </a:spcBef>
            </a:pPr>
            <a:r>
              <a:rPr lang="en-GB" sz="2200" dirty="0">
                <a:solidFill>
                  <a:srgbClr val="000000"/>
                </a:solidFill>
              </a:rPr>
              <a:t>Findings are used to help define new standards and to help NHS hospitals to improve the care they provide to patients with prostate cancer</a:t>
            </a:r>
          </a:p>
        </p:txBody>
      </p:sp>
    </p:spTree>
    <p:extLst>
      <p:ext uri="{BB962C8B-B14F-4D97-AF65-F5344CB8AC3E}">
        <p14:creationId xmlns:p14="http://schemas.microsoft.com/office/powerpoint/2010/main" val="86071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FE97F45-D754-4591-B3A9-902775743429}"/>
              </a:ext>
            </a:extLst>
          </p:cNvPr>
          <p:cNvSpPr>
            <a:spLocks noGrp="1"/>
          </p:cNvSpPr>
          <p:nvPr>
            <p:ph type="title"/>
          </p:nvPr>
        </p:nvSpPr>
        <p:spPr>
          <a:xfrm>
            <a:off x="0" y="692696"/>
            <a:ext cx="9144000" cy="792087"/>
          </a:xfrm>
        </p:spPr>
        <p:txBody>
          <a:bodyPr/>
          <a:lstStyle/>
          <a:p>
            <a:pPr marL="173038" algn="l"/>
            <a:r>
              <a:rPr lang="en-GB" sz="3200" b="1" dirty="0">
                <a:solidFill>
                  <a:srgbClr val="568893"/>
                </a:solidFill>
                <a:effectLst/>
              </a:rPr>
              <a:t>How is the audit carried out?</a:t>
            </a:r>
          </a:p>
        </p:txBody>
      </p:sp>
      <p:sp>
        <p:nvSpPr>
          <p:cNvPr id="8" name="Content Placeholder 2">
            <a:extLst>
              <a:ext uri="{FF2B5EF4-FFF2-40B4-BE49-F238E27FC236}">
                <a16:creationId xmlns:a16="http://schemas.microsoft.com/office/drawing/2014/main" id="{20218FC5-3AE8-4CF3-BEEC-AC84D31740E8}"/>
              </a:ext>
            </a:extLst>
          </p:cNvPr>
          <p:cNvSpPr>
            <a:spLocks noGrp="1"/>
          </p:cNvSpPr>
          <p:nvPr>
            <p:ph idx="1"/>
          </p:nvPr>
        </p:nvSpPr>
        <p:spPr>
          <a:xfrm>
            <a:off x="457200" y="1484783"/>
            <a:ext cx="8363272" cy="4896543"/>
          </a:xfrm>
        </p:spPr>
        <p:txBody>
          <a:bodyPr/>
          <a:lstStyle/>
          <a:p>
            <a:pPr>
              <a:lnSpc>
                <a:spcPct val="120000"/>
              </a:lnSpc>
              <a:spcBef>
                <a:spcPts val="1200"/>
              </a:spcBef>
            </a:pPr>
            <a:r>
              <a:rPr lang="en-GB" sz="2200" dirty="0">
                <a:solidFill>
                  <a:srgbClr val="000000"/>
                </a:solidFill>
              </a:rPr>
              <a:t>The Audit is run by a team of clinicians, audit experts and cancer information specialists </a:t>
            </a:r>
          </a:p>
          <a:p>
            <a:pPr>
              <a:lnSpc>
                <a:spcPct val="120000"/>
              </a:lnSpc>
              <a:spcBef>
                <a:spcPts val="1200"/>
              </a:spcBef>
            </a:pPr>
            <a:r>
              <a:rPr lang="en-GB" sz="2200" dirty="0">
                <a:solidFill>
                  <a:srgbClr val="000000"/>
                </a:solidFill>
              </a:rPr>
              <a:t>Data are collected from NHS Trusts and Health Boards on the diagnosis, treatment and outcomes of patients and provided to official organisations such as the National Cancer Registration and Analytical Service (NCRAS) and the Wales Cancer Network (WCN)</a:t>
            </a:r>
          </a:p>
          <a:p>
            <a:pPr>
              <a:lnSpc>
                <a:spcPct val="120000"/>
              </a:lnSpc>
              <a:spcBef>
                <a:spcPts val="1200"/>
              </a:spcBef>
            </a:pPr>
            <a:r>
              <a:rPr lang="en-GB" sz="2200" dirty="0">
                <a:solidFill>
                  <a:srgbClr val="000000"/>
                </a:solidFill>
              </a:rPr>
              <a:t>The Audit works within strict rules covering data protection and confidentiality. Individual patients are never identified. </a:t>
            </a:r>
            <a:br>
              <a:rPr lang="en-GB" sz="2200" dirty="0">
                <a:solidFill>
                  <a:srgbClr val="000000"/>
                </a:solidFill>
              </a:rPr>
            </a:br>
            <a:r>
              <a:rPr lang="en-GB" sz="1800" dirty="0">
                <a:solidFill>
                  <a:srgbClr val="000000"/>
                </a:solidFill>
              </a:rPr>
              <a:t>Information on how to opt out of data collection is provided on the </a:t>
            </a:r>
            <a:r>
              <a:rPr lang="en-GB" sz="1800" dirty="0">
                <a:solidFill>
                  <a:srgbClr val="000000"/>
                </a:solidFill>
                <a:hlinkClick r:id="rId3"/>
              </a:rPr>
              <a:t>NCRAS website </a:t>
            </a:r>
            <a:endParaRPr lang="en-GB" sz="1800" dirty="0">
              <a:solidFill>
                <a:srgbClr val="000000"/>
              </a:solidFill>
            </a:endParaRPr>
          </a:p>
        </p:txBody>
      </p:sp>
    </p:spTree>
    <p:extLst>
      <p:ext uri="{BB962C8B-B14F-4D97-AF65-F5344CB8AC3E}">
        <p14:creationId xmlns:p14="http://schemas.microsoft.com/office/powerpoint/2010/main" val="888583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FE97F45-D754-4591-B3A9-902775743429}"/>
              </a:ext>
            </a:extLst>
          </p:cNvPr>
          <p:cNvSpPr>
            <a:spLocks noGrp="1"/>
          </p:cNvSpPr>
          <p:nvPr>
            <p:ph type="title"/>
          </p:nvPr>
        </p:nvSpPr>
        <p:spPr>
          <a:xfrm>
            <a:off x="5442" y="3076927"/>
            <a:ext cx="9144000" cy="704145"/>
          </a:xfrm>
        </p:spPr>
        <p:txBody>
          <a:bodyPr/>
          <a:lstStyle/>
          <a:p>
            <a:pPr marL="173038"/>
            <a:r>
              <a:rPr lang="en-GB" sz="6000" b="1" dirty="0">
                <a:solidFill>
                  <a:srgbClr val="568893"/>
                </a:solidFill>
                <a:effectLst/>
              </a:rPr>
              <a:t>Data in the audit</a:t>
            </a:r>
          </a:p>
        </p:txBody>
      </p:sp>
    </p:spTree>
    <p:extLst>
      <p:ext uri="{BB962C8B-B14F-4D97-AF65-F5344CB8AC3E}">
        <p14:creationId xmlns:p14="http://schemas.microsoft.com/office/powerpoint/2010/main" val="3241553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FE97F45-D754-4591-B3A9-902775743429}"/>
              </a:ext>
            </a:extLst>
          </p:cNvPr>
          <p:cNvSpPr>
            <a:spLocks noGrp="1"/>
          </p:cNvSpPr>
          <p:nvPr>
            <p:ph type="title"/>
          </p:nvPr>
        </p:nvSpPr>
        <p:spPr>
          <a:xfrm>
            <a:off x="0" y="692696"/>
            <a:ext cx="9144000" cy="792087"/>
          </a:xfrm>
        </p:spPr>
        <p:txBody>
          <a:bodyPr/>
          <a:lstStyle/>
          <a:p>
            <a:pPr marL="173038" algn="l"/>
            <a:r>
              <a:rPr lang="en-GB" sz="3200" b="1" dirty="0">
                <a:solidFill>
                  <a:srgbClr val="568893"/>
                </a:solidFill>
                <a:effectLst/>
              </a:rPr>
              <a:t>What data are reported in the NPCA?</a:t>
            </a:r>
          </a:p>
        </p:txBody>
      </p:sp>
      <p:sp>
        <p:nvSpPr>
          <p:cNvPr id="8" name="Content Placeholder 2">
            <a:extLst>
              <a:ext uri="{FF2B5EF4-FFF2-40B4-BE49-F238E27FC236}">
                <a16:creationId xmlns:a16="http://schemas.microsoft.com/office/drawing/2014/main" id="{20218FC5-3AE8-4CF3-BEEC-AC84D31740E8}"/>
              </a:ext>
            </a:extLst>
          </p:cNvPr>
          <p:cNvSpPr>
            <a:spLocks noGrp="1"/>
          </p:cNvSpPr>
          <p:nvPr>
            <p:ph idx="1"/>
          </p:nvPr>
        </p:nvSpPr>
        <p:spPr>
          <a:xfrm>
            <a:off x="457200" y="1484784"/>
            <a:ext cx="8147248" cy="4680520"/>
          </a:xfrm>
        </p:spPr>
        <p:txBody>
          <a:bodyPr/>
          <a:lstStyle/>
          <a:p>
            <a:pPr>
              <a:lnSpc>
                <a:spcPct val="120000"/>
              </a:lnSpc>
              <a:spcBef>
                <a:spcPts val="1200"/>
              </a:spcBef>
            </a:pPr>
            <a:r>
              <a:rPr lang="en-GB" sz="2200" dirty="0">
                <a:solidFill>
                  <a:srgbClr val="000000"/>
                </a:solidFill>
              </a:rPr>
              <a:t>The Audit started by including men diagnosed since 1</a:t>
            </a:r>
            <a:r>
              <a:rPr lang="en-GB" sz="2200" baseline="30000" dirty="0">
                <a:solidFill>
                  <a:srgbClr val="000000"/>
                </a:solidFill>
              </a:rPr>
              <a:t>st</a:t>
            </a:r>
            <a:r>
              <a:rPr lang="en-GB" sz="2200" dirty="0">
                <a:solidFill>
                  <a:srgbClr val="000000"/>
                </a:solidFill>
              </a:rPr>
              <a:t> April 2014 in England and 1</a:t>
            </a:r>
            <a:r>
              <a:rPr lang="en-GB" sz="2200" baseline="30000" dirty="0">
                <a:solidFill>
                  <a:srgbClr val="000000"/>
                </a:solidFill>
              </a:rPr>
              <a:t>st</a:t>
            </a:r>
            <a:r>
              <a:rPr lang="en-GB" sz="2200" dirty="0">
                <a:solidFill>
                  <a:srgbClr val="000000"/>
                </a:solidFill>
              </a:rPr>
              <a:t> April 2015 in Wales, and has been updated each year since</a:t>
            </a:r>
          </a:p>
          <a:p>
            <a:pPr>
              <a:lnSpc>
                <a:spcPct val="120000"/>
              </a:lnSpc>
              <a:spcBef>
                <a:spcPts val="1200"/>
              </a:spcBef>
            </a:pPr>
            <a:r>
              <a:rPr lang="en-GB" sz="2200" dirty="0">
                <a:solidFill>
                  <a:srgbClr val="000000"/>
                </a:solidFill>
              </a:rPr>
              <a:t>In the </a:t>
            </a:r>
            <a:r>
              <a:rPr lang="en-GB" sz="2200" b="1" dirty="0">
                <a:solidFill>
                  <a:srgbClr val="000000"/>
                </a:solidFill>
              </a:rPr>
              <a:t>6</a:t>
            </a:r>
            <a:r>
              <a:rPr lang="en-GB" sz="2200" b="1" baseline="30000" dirty="0">
                <a:solidFill>
                  <a:srgbClr val="000000"/>
                </a:solidFill>
              </a:rPr>
              <a:t>th</a:t>
            </a:r>
            <a:r>
              <a:rPr lang="en-GB" sz="2200" b="1" dirty="0">
                <a:solidFill>
                  <a:srgbClr val="000000"/>
                </a:solidFill>
              </a:rPr>
              <a:t> Annual Report (2019)</a:t>
            </a:r>
            <a:r>
              <a:rPr lang="en-GB" sz="2200" dirty="0">
                <a:solidFill>
                  <a:srgbClr val="000000"/>
                </a:solidFill>
              </a:rPr>
              <a:t>, the data are from hospitals treating men who were diagnosed between </a:t>
            </a:r>
            <a:r>
              <a:rPr lang="en-GB" sz="2200" b="1" dirty="0">
                <a:solidFill>
                  <a:srgbClr val="000000"/>
                </a:solidFill>
              </a:rPr>
              <a:t>1</a:t>
            </a:r>
            <a:r>
              <a:rPr lang="en-GB" sz="2200" b="1" baseline="30000" dirty="0">
                <a:solidFill>
                  <a:srgbClr val="000000"/>
                </a:solidFill>
              </a:rPr>
              <a:t>st</a:t>
            </a:r>
            <a:r>
              <a:rPr lang="en-GB" sz="2200" b="1" dirty="0">
                <a:solidFill>
                  <a:srgbClr val="000000"/>
                </a:solidFill>
              </a:rPr>
              <a:t> April 2017 and 31</a:t>
            </a:r>
            <a:r>
              <a:rPr lang="en-GB" sz="2200" b="1" baseline="30000" dirty="0">
                <a:solidFill>
                  <a:srgbClr val="000000"/>
                </a:solidFill>
              </a:rPr>
              <a:t>st</a:t>
            </a:r>
            <a:r>
              <a:rPr lang="en-GB" sz="2200" b="1" dirty="0">
                <a:solidFill>
                  <a:srgbClr val="000000"/>
                </a:solidFill>
              </a:rPr>
              <a:t> March 2018</a:t>
            </a:r>
          </a:p>
          <a:p>
            <a:pPr>
              <a:lnSpc>
                <a:spcPct val="120000"/>
              </a:lnSpc>
              <a:spcBef>
                <a:spcPts val="1200"/>
              </a:spcBef>
            </a:pPr>
            <a:r>
              <a:rPr lang="en-GB" sz="2200" dirty="0">
                <a:solidFill>
                  <a:srgbClr val="000000"/>
                </a:solidFill>
              </a:rPr>
              <a:t>All 132 NHS Hospital Trusts in England and 6 Health Boards in Wales who provided prostate cancer services in that time submitted data to the audit</a:t>
            </a:r>
          </a:p>
          <a:p>
            <a:pPr>
              <a:lnSpc>
                <a:spcPct val="120000"/>
              </a:lnSpc>
              <a:spcBef>
                <a:spcPts val="1200"/>
              </a:spcBef>
            </a:pPr>
            <a:r>
              <a:rPr lang="en-GB" sz="2200" dirty="0">
                <a:solidFill>
                  <a:srgbClr val="000000"/>
                </a:solidFill>
              </a:rPr>
              <a:t>The full </a:t>
            </a:r>
            <a:r>
              <a:rPr lang="en-GB" sz="2200" dirty="0">
                <a:solidFill>
                  <a:srgbClr val="000000"/>
                </a:solidFill>
                <a:hlinkClick r:id="rId3"/>
              </a:rPr>
              <a:t>Annual Report 2019 </a:t>
            </a:r>
            <a:r>
              <a:rPr lang="en-GB" sz="2200" dirty="0">
                <a:solidFill>
                  <a:srgbClr val="000000"/>
                </a:solidFill>
              </a:rPr>
              <a:t>and </a:t>
            </a:r>
            <a:r>
              <a:rPr lang="en-GB" sz="2200" dirty="0">
                <a:solidFill>
                  <a:srgbClr val="000000"/>
                </a:solidFill>
                <a:hlinkClick r:id="rId3"/>
              </a:rPr>
              <a:t>Patient Summary </a:t>
            </a:r>
            <a:r>
              <a:rPr lang="en-GB" sz="2200" dirty="0">
                <a:solidFill>
                  <a:srgbClr val="000000"/>
                </a:solidFill>
              </a:rPr>
              <a:t>can be found on the NPCA website</a:t>
            </a:r>
          </a:p>
        </p:txBody>
      </p:sp>
    </p:spTree>
    <p:extLst>
      <p:ext uri="{BB962C8B-B14F-4D97-AF65-F5344CB8AC3E}">
        <p14:creationId xmlns:p14="http://schemas.microsoft.com/office/powerpoint/2010/main" val="2960158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FE97F45-D754-4591-B3A9-902775743429}"/>
              </a:ext>
            </a:extLst>
          </p:cNvPr>
          <p:cNvSpPr>
            <a:spLocks noGrp="1"/>
          </p:cNvSpPr>
          <p:nvPr>
            <p:ph type="title"/>
          </p:nvPr>
        </p:nvSpPr>
        <p:spPr>
          <a:xfrm>
            <a:off x="0" y="764704"/>
            <a:ext cx="9144000" cy="792087"/>
          </a:xfrm>
        </p:spPr>
        <p:txBody>
          <a:bodyPr/>
          <a:lstStyle/>
          <a:p>
            <a:pPr marL="173038" algn="l"/>
            <a:r>
              <a:rPr lang="en-GB" sz="3200" b="1" dirty="0">
                <a:solidFill>
                  <a:srgbClr val="568893"/>
                </a:solidFill>
                <a:effectLst/>
              </a:rPr>
              <a:t>What data are reported in the NPCA?</a:t>
            </a:r>
          </a:p>
        </p:txBody>
      </p:sp>
      <p:sp>
        <p:nvSpPr>
          <p:cNvPr id="8" name="Content Placeholder 2">
            <a:extLst>
              <a:ext uri="{FF2B5EF4-FFF2-40B4-BE49-F238E27FC236}">
                <a16:creationId xmlns:a16="http://schemas.microsoft.com/office/drawing/2014/main" id="{20218FC5-3AE8-4CF3-BEEC-AC84D31740E8}"/>
              </a:ext>
            </a:extLst>
          </p:cNvPr>
          <p:cNvSpPr>
            <a:spLocks noGrp="1"/>
          </p:cNvSpPr>
          <p:nvPr>
            <p:ph idx="1"/>
          </p:nvPr>
        </p:nvSpPr>
        <p:spPr>
          <a:xfrm>
            <a:off x="457200" y="1700808"/>
            <a:ext cx="8147248" cy="3888432"/>
          </a:xfrm>
        </p:spPr>
        <p:txBody>
          <a:bodyPr/>
          <a:lstStyle/>
          <a:p>
            <a:pPr marL="0" indent="0">
              <a:lnSpc>
                <a:spcPct val="120000"/>
              </a:lnSpc>
              <a:spcBef>
                <a:spcPts val="1200"/>
              </a:spcBef>
              <a:buNone/>
            </a:pPr>
            <a:r>
              <a:rPr lang="en-GB" sz="2200" b="1" dirty="0">
                <a:solidFill>
                  <a:srgbClr val="000000"/>
                </a:solidFill>
              </a:rPr>
              <a:t>The data reported cover the following areas:</a:t>
            </a:r>
          </a:p>
          <a:p>
            <a:pPr>
              <a:lnSpc>
                <a:spcPct val="120000"/>
              </a:lnSpc>
              <a:spcBef>
                <a:spcPts val="1200"/>
              </a:spcBef>
            </a:pPr>
            <a:r>
              <a:rPr lang="en-GB" sz="2200" dirty="0">
                <a:solidFill>
                  <a:srgbClr val="000000"/>
                </a:solidFill>
              </a:rPr>
              <a:t>The characteristics of men who are diagnosed with prostate cancer</a:t>
            </a:r>
          </a:p>
          <a:p>
            <a:pPr>
              <a:lnSpc>
                <a:spcPct val="120000"/>
              </a:lnSpc>
              <a:spcBef>
                <a:spcPts val="1200"/>
              </a:spcBef>
            </a:pPr>
            <a:r>
              <a:rPr lang="en-GB" sz="2200" dirty="0">
                <a:solidFill>
                  <a:srgbClr val="000000"/>
                </a:solidFill>
              </a:rPr>
              <a:t>The techniques being used to diagnose prostate cancer</a:t>
            </a:r>
          </a:p>
          <a:p>
            <a:pPr>
              <a:lnSpc>
                <a:spcPct val="120000"/>
              </a:lnSpc>
              <a:spcBef>
                <a:spcPts val="1200"/>
              </a:spcBef>
            </a:pPr>
            <a:r>
              <a:rPr lang="en-GB" sz="2200" dirty="0">
                <a:solidFill>
                  <a:srgbClr val="000000"/>
                </a:solidFill>
              </a:rPr>
              <a:t>Treatments that patients are receiving</a:t>
            </a:r>
          </a:p>
          <a:p>
            <a:pPr>
              <a:lnSpc>
                <a:spcPct val="120000"/>
              </a:lnSpc>
              <a:spcBef>
                <a:spcPts val="1200"/>
              </a:spcBef>
            </a:pPr>
            <a:r>
              <a:rPr lang="en-GB" sz="2200" dirty="0">
                <a:solidFill>
                  <a:srgbClr val="000000"/>
                </a:solidFill>
              </a:rPr>
              <a:t>The possible complications of radiotherapy or surgery</a:t>
            </a:r>
          </a:p>
          <a:p>
            <a:pPr marL="0" indent="0">
              <a:spcBef>
                <a:spcPts val="600"/>
              </a:spcBef>
              <a:buNone/>
            </a:pPr>
            <a:endParaRPr lang="en-GB" sz="2200" dirty="0">
              <a:solidFill>
                <a:srgbClr val="000000"/>
              </a:solidFill>
            </a:endParaRPr>
          </a:p>
          <a:p>
            <a:pPr marL="0" indent="0">
              <a:spcBef>
                <a:spcPts val="600"/>
              </a:spcBef>
              <a:buNone/>
            </a:pPr>
            <a:r>
              <a:rPr lang="en-GB" sz="2200" dirty="0">
                <a:solidFill>
                  <a:srgbClr val="000000"/>
                </a:solidFill>
              </a:rPr>
              <a:t>See the section on </a:t>
            </a:r>
            <a:r>
              <a:rPr lang="en-GB" sz="2200" b="1" dirty="0">
                <a:solidFill>
                  <a:srgbClr val="000000"/>
                </a:solidFill>
              </a:rPr>
              <a:t>Key Findings </a:t>
            </a:r>
            <a:r>
              <a:rPr lang="en-GB" sz="2200" dirty="0">
                <a:solidFill>
                  <a:srgbClr val="000000"/>
                </a:solidFill>
              </a:rPr>
              <a:t>for more information </a:t>
            </a:r>
            <a:endParaRPr lang="en-GB" sz="2200" b="1" dirty="0">
              <a:solidFill>
                <a:srgbClr val="000000"/>
              </a:solidFill>
            </a:endParaRPr>
          </a:p>
        </p:txBody>
      </p:sp>
    </p:spTree>
    <p:extLst>
      <p:ext uri="{BB962C8B-B14F-4D97-AF65-F5344CB8AC3E}">
        <p14:creationId xmlns:p14="http://schemas.microsoft.com/office/powerpoint/2010/main" val="912622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FE97F45-D754-4591-B3A9-902775743429}"/>
              </a:ext>
            </a:extLst>
          </p:cNvPr>
          <p:cNvSpPr>
            <a:spLocks noGrp="1"/>
          </p:cNvSpPr>
          <p:nvPr>
            <p:ph type="title"/>
          </p:nvPr>
        </p:nvSpPr>
        <p:spPr>
          <a:xfrm>
            <a:off x="0" y="692697"/>
            <a:ext cx="9144000" cy="792087"/>
          </a:xfrm>
        </p:spPr>
        <p:txBody>
          <a:bodyPr/>
          <a:lstStyle/>
          <a:p>
            <a:pPr marL="173038" algn="l"/>
            <a:r>
              <a:rPr lang="en-GB" sz="3200" b="1" dirty="0">
                <a:solidFill>
                  <a:srgbClr val="568893"/>
                </a:solidFill>
                <a:effectLst/>
              </a:rPr>
              <a:t>New data in the NPCA Annual Report 2019</a:t>
            </a:r>
          </a:p>
        </p:txBody>
      </p:sp>
      <p:sp>
        <p:nvSpPr>
          <p:cNvPr id="8" name="Content Placeholder 2">
            <a:extLst>
              <a:ext uri="{FF2B5EF4-FFF2-40B4-BE49-F238E27FC236}">
                <a16:creationId xmlns:a16="http://schemas.microsoft.com/office/drawing/2014/main" id="{20218FC5-3AE8-4CF3-BEEC-AC84D31740E8}"/>
              </a:ext>
            </a:extLst>
          </p:cNvPr>
          <p:cNvSpPr>
            <a:spLocks noGrp="1"/>
          </p:cNvSpPr>
          <p:nvPr>
            <p:ph idx="1"/>
          </p:nvPr>
        </p:nvSpPr>
        <p:spPr>
          <a:xfrm>
            <a:off x="498376" y="1628800"/>
            <a:ext cx="8147248" cy="4680519"/>
          </a:xfrm>
        </p:spPr>
        <p:txBody>
          <a:bodyPr/>
          <a:lstStyle/>
          <a:p>
            <a:r>
              <a:rPr lang="en-GB" sz="2200" dirty="0">
                <a:solidFill>
                  <a:srgbClr val="000000"/>
                </a:solidFill>
              </a:rPr>
              <a:t>New for 2019</a:t>
            </a:r>
          </a:p>
          <a:p>
            <a:pPr lvl="1">
              <a:buClr>
                <a:srgbClr val="000000"/>
              </a:buClr>
            </a:pPr>
            <a:r>
              <a:rPr lang="en-GB" sz="2200" dirty="0">
                <a:solidFill>
                  <a:srgbClr val="000000"/>
                </a:solidFill>
              </a:rPr>
              <a:t>Use of </a:t>
            </a:r>
            <a:r>
              <a:rPr lang="en-GB" sz="2200" b="1" dirty="0">
                <a:solidFill>
                  <a:schemeClr val="tx1"/>
                </a:solidFill>
              </a:rPr>
              <a:t>docetaxel</a:t>
            </a:r>
            <a:r>
              <a:rPr lang="en-GB" sz="2200" dirty="0"/>
              <a:t> (a chemotherapy treatment) in newly diagnosed patients with metastatic prostate cancer</a:t>
            </a:r>
          </a:p>
          <a:p>
            <a:pPr lvl="1"/>
            <a:r>
              <a:rPr lang="en-GB" sz="2200" dirty="0"/>
              <a:t>Use of </a:t>
            </a:r>
            <a:r>
              <a:rPr lang="en-GB" sz="2200" b="1" dirty="0">
                <a:solidFill>
                  <a:schemeClr val="tx1"/>
                </a:solidFill>
              </a:rPr>
              <a:t>hypofractionated radiotherapy </a:t>
            </a:r>
            <a:r>
              <a:rPr lang="en-GB" sz="2200" dirty="0"/>
              <a:t>(a type of radiotherapy that delivers larger doses of radiotherapy each day over a shorter time period typically in 4 weeks)</a:t>
            </a:r>
          </a:p>
          <a:p>
            <a:pPr lvl="1"/>
            <a:r>
              <a:rPr lang="en-GB" sz="2200" dirty="0"/>
              <a:t>Use of high dose rate (HDR) </a:t>
            </a:r>
            <a:r>
              <a:rPr lang="en-GB" sz="2200" b="1" dirty="0">
                <a:solidFill>
                  <a:schemeClr val="tx1"/>
                </a:solidFill>
              </a:rPr>
              <a:t>brachytherapy </a:t>
            </a:r>
            <a:r>
              <a:rPr lang="en-GB" sz="2200" dirty="0"/>
              <a:t>(an additional treatment to supplement conventional external beam radiotherapy treatment)</a:t>
            </a:r>
          </a:p>
          <a:p>
            <a:pPr lvl="1"/>
            <a:r>
              <a:rPr lang="en-GB" sz="2200" dirty="0"/>
              <a:t>Update from the organisational survey of hospitals</a:t>
            </a:r>
          </a:p>
          <a:p>
            <a:pPr marL="0" indent="0">
              <a:spcBef>
                <a:spcPts val="0"/>
              </a:spcBef>
              <a:buNone/>
            </a:pPr>
            <a:endParaRPr lang="en-GB" sz="1800" i="1" dirty="0">
              <a:solidFill>
                <a:srgbClr val="000000"/>
              </a:solidFill>
            </a:endParaRPr>
          </a:p>
          <a:p>
            <a:pPr marL="0" indent="0">
              <a:spcBef>
                <a:spcPts val="0"/>
              </a:spcBef>
              <a:buNone/>
            </a:pPr>
            <a:r>
              <a:rPr lang="en-GB" sz="1800" i="1" dirty="0">
                <a:solidFill>
                  <a:srgbClr val="000000"/>
                </a:solidFill>
              </a:rPr>
              <a:t>There is a full glossary of terms at the end of the </a:t>
            </a:r>
            <a:r>
              <a:rPr lang="en-GB" sz="1800" i="1" dirty="0">
                <a:solidFill>
                  <a:srgbClr val="000000"/>
                </a:solidFill>
                <a:hlinkClick r:id="rId3"/>
              </a:rPr>
              <a:t>Patient Summary </a:t>
            </a:r>
            <a:r>
              <a:rPr lang="en-GB" sz="1800" i="1" dirty="0">
                <a:solidFill>
                  <a:srgbClr val="000000"/>
                </a:solidFill>
              </a:rPr>
              <a:t>report which gives further explanations of the clinical terms used</a:t>
            </a:r>
          </a:p>
        </p:txBody>
      </p:sp>
    </p:spTree>
    <p:extLst>
      <p:ext uri="{BB962C8B-B14F-4D97-AF65-F5344CB8AC3E}">
        <p14:creationId xmlns:p14="http://schemas.microsoft.com/office/powerpoint/2010/main" val="1353684376"/>
      </p:ext>
    </p:extLst>
  </p:cSld>
  <p:clrMapOvr>
    <a:masterClrMapping/>
  </p:clrMapOvr>
</p:sld>
</file>

<file path=ppt/theme/theme1.xml><?xml version="1.0" encoding="utf-8"?>
<a:theme xmlns:a="http://schemas.openxmlformats.org/drawingml/2006/main" name="Office Theme">
  <a:themeElements>
    <a:clrScheme name="Office Theme 3">
      <a:dk1>
        <a:srgbClr val="FFFFFF"/>
      </a:dk1>
      <a:lt1>
        <a:srgbClr val="FFFFFF"/>
      </a:lt1>
      <a:dk2>
        <a:srgbClr val="1F497D"/>
      </a:dk2>
      <a:lt2>
        <a:srgbClr val="EEECE1"/>
      </a:lt2>
      <a:accent1>
        <a:srgbClr val="4F81BD"/>
      </a:accent1>
      <a:accent2>
        <a:srgbClr val="C0504D"/>
      </a:accent2>
      <a:accent3>
        <a:srgbClr val="FFFFFF"/>
      </a:accent3>
      <a:accent4>
        <a:srgbClr val="DADADA"/>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Office Theme 2">
        <a:dk1>
          <a:srgbClr val="FFFF66"/>
        </a:dk1>
        <a:lt1>
          <a:srgbClr val="FFFFFF"/>
        </a:lt1>
        <a:dk2>
          <a:srgbClr val="1F497D"/>
        </a:dk2>
        <a:lt2>
          <a:srgbClr val="EEECE1"/>
        </a:lt2>
        <a:accent1>
          <a:srgbClr val="4F81BD"/>
        </a:accent1>
        <a:accent2>
          <a:srgbClr val="C0504D"/>
        </a:accent2>
        <a:accent3>
          <a:srgbClr val="FFFFFF"/>
        </a:accent3>
        <a:accent4>
          <a:srgbClr val="DADA56"/>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Office Theme 3">
        <a:dk1>
          <a:srgbClr val="FFFFFF"/>
        </a:dk1>
        <a:lt1>
          <a:srgbClr val="FFFFFF"/>
        </a:lt1>
        <a:dk2>
          <a:srgbClr val="1F497D"/>
        </a:dk2>
        <a:lt2>
          <a:srgbClr val="EEECE1"/>
        </a:lt2>
        <a:accent1>
          <a:srgbClr val="4F81BD"/>
        </a:accent1>
        <a:accent2>
          <a:srgbClr val="C0504D"/>
        </a:accent2>
        <a:accent3>
          <a:srgbClr val="FFFFFF"/>
        </a:accent3>
        <a:accent4>
          <a:srgbClr val="DADADA"/>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8207403b-203c-4ed3-95cd-88a852189123" ContentTypeId="0x01" PreviousValue="false"/>
</file>

<file path=customXml/item3.xml><?xml version="1.0" encoding="utf-8"?>
<p:properties xmlns:p="http://schemas.microsoft.com/office/2006/metadata/properties" xmlns:xsi="http://www.w3.org/2001/XMLSchema-instance" xmlns:pc="http://schemas.microsoft.com/office/infopath/2007/PartnerControls">
  <documentManagement>
    <Visibility xmlns="6a164dda-3779-4169-b957-e287451f6523">Internal</Visibility>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9F366F662B129847AA5311BFE8C5333E" ma:contentTypeVersion="13" ma:contentTypeDescription="Create a new document." ma:contentTypeScope="" ma:versionID="585438943585dedb1c8f0feb3eb165ca">
  <xsd:schema xmlns:xsd="http://www.w3.org/2001/XMLSchema" xmlns:xs="http://www.w3.org/2001/XMLSchema" xmlns:p="http://schemas.microsoft.com/office/2006/metadata/properties" xmlns:ns2="6a164dda-3779-4169-b957-e287451f6523" xmlns:ns3="6fc347d3-62a2-4f4b-9ec4-fafb410ac4b0" xmlns:ns4="651c60eb-6b09-4576-871e-f6eac77f3442" targetNamespace="http://schemas.microsoft.com/office/2006/metadata/properties" ma:root="true" ma:fieldsID="bead21a4e02bfe73bb019b754e69e362" ns2:_="" ns3:_="" ns4:_="">
    <xsd:import namespace="6a164dda-3779-4169-b957-e287451f6523"/>
    <xsd:import namespace="6fc347d3-62a2-4f4b-9ec4-fafb410ac4b0"/>
    <xsd:import namespace="651c60eb-6b09-4576-871e-f6eac77f3442"/>
    <xsd:element name="properties">
      <xsd:complexType>
        <xsd:sequence>
          <xsd:element name="documentManagement">
            <xsd:complexType>
              <xsd:all>
                <xsd:element ref="ns2:Visibility" minOccurs="0"/>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164dda-3779-4169-b957-e287451f6523" elementFormDefault="qualified">
    <xsd:import namespace="http://schemas.microsoft.com/office/2006/documentManagement/types"/>
    <xsd:import namespace="http://schemas.microsoft.com/office/infopath/2007/PartnerControls"/>
    <xsd:element name="Visibility" ma:index="2" nillable="true" ma:displayName="Visibility" ma:default="Internal" ma:description="Items that should be available externally should be marked &lt;strong&gt;External&lt;/strong&gt;" ma:format="RadioButtons" ma:internalName="Visibility">
      <xsd:simpleType>
        <xsd:restriction base="dms:Choice">
          <xsd:enumeration value="Internal"/>
          <xsd:enumeration value="External"/>
        </xsd:restriction>
      </xsd:simpleType>
    </xsd:element>
  </xsd:schema>
  <xsd:schema xmlns:xsd="http://www.w3.org/2001/XMLSchema" xmlns:xs="http://www.w3.org/2001/XMLSchema" xmlns:dms="http://schemas.microsoft.com/office/2006/documentManagement/types" xmlns:pc="http://schemas.microsoft.com/office/infopath/2007/PartnerControls" targetNamespace="6fc347d3-62a2-4f4b-9ec4-fafb410ac4b0" elementFormDefault="qualified">
    <xsd:import namespace="http://schemas.microsoft.com/office/2006/documentManagement/types"/>
    <xsd:import namespace="http://schemas.microsoft.com/office/infopath/2007/PartnerControls"/>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51c60eb-6b09-4576-871e-f6eac77f344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41BBB2-0A30-4228-98A6-98B3B0AD1632}">
  <ds:schemaRefs>
    <ds:schemaRef ds:uri="http://schemas.microsoft.com/sharepoint/v3/contenttype/forms"/>
  </ds:schemaRefs>
</ds:datastoreItem>
</file>

<file path=customXml/itemProps2.xml><?xml version="1.0" encoding="utf-8"?>
<ds:datastoreItem xmlns:ds="http://schemas.openxmlformats.org/officeDocument/2006/customXml" ds:itemID="{0B631FA4-F3B0-408A-89A2-673A80DA1617}">
  <ds:schemaRefs>
    <ds:schemaRef ds:uri="Microsoft.SharePoint.Taxonomy.ContentTypeSync"/>
  </ds:schemaRefs>
</ds:datastoreItem>
</file>

<file path=customXml/itemProps3.xml><?xml version="1.0" encoding="utf-8"?>
<ds:datastoreItem xmlns:ds="http://schemas.openxmlformats.org/officeDocument/2006/customXml" ds:itemID="{14FA5949-5DDE-4066-A3D0-4336352EEF91}">
  <ds:schemaRefs>
    <ds:schemaRef ds:uri="http://schemas.microsoft.com/office/infopath/2007/PartnerControls"/>
    <ds:schemaRef ds:uri="6fc347d3-62a2-4f4b-9ec4-fafb410ac4b0"/>
    <ds:schemaRef ds:uri="http://purl.org/dc/terms/"/>
    <ds:schemaRef ds:uri="http://schemas.microsoft.com/office/2006/metadata/properties"/>
    <ds:schemaRef ds:uri="http://schemas.microsoft.com/office/2006/documentManagement/types"/>
    <ds:schemaRef ds:uri="http://www.w3.org/XML/1998/namespace"/>
    <ds:schemaRef ds:uri="http://purl.org/dc/elements/1.1/"/>
    <ds:schemaRef ds:uri="651c60eb-6b09-4576-871e-f6eac77f3442"/>
    <ds:schemaRef ds:uri="http://schemas.openxmlformats.org/package/2006/metadata/core-properties"/>
    <ds:schemaRef ds:uri="6a164dda-3779-4169-b957-e287451f6523"/>
    <ds:schemaRef ds:uri="http://purl.org/dc/dcmitype/"/>
  </ds:schemaRefs>
</ds:datastoreItem>
</file>

<file path=customXml/itemProps4.xml><?xml version="1.0" encoding="utf-8"?>
<ds:datastoreItem xmlns:ds="http://schemas.openxmlformats.org/officeDocument/2006/customXml" ds:itemID="{C100B4D3-C2EE-4EB7-95F3-7D19DB0860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164dda-3779-4169-b957-e287451f6523"/>
    <ds:schemaRef ds:uri="6fc347d3-62a2-4f4b-9ec4-fafb410ac4b0"/>
    <ds:schemaRef ds:uri="651c60eb-6b09-4576-871e-f6eac77f34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13520</TotalTime>
  <Words>1653</Words>
  <Application>Microsoft Office PowerPoint</Application>
  <PresentationFormat>On-screen Show (4:3)</PresentationFormat>
  <Paragraphs>147</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Georgia</vt:lpstr>
      <vt:lpstr>Office Theme</vt:lpstr>
      <vt:lpstr>National Prostate Cancer Audit 2019 Patient Summary</vt:lpstr>
      <vt:lpstr>Contents</vt:lpstr>
      <vt:lpstr>About the audit</vt:lpstr>
      <vt:lpstr>Some information about the National Prostate Cancer Audit (NPCA)</vt:lpstr>
      <vt:lpstr>How is the audit carried out?</vt:lpstr>
      <vt:lpstr>Data in the audit</vt:lpstr>
      <vt:lpstr>What data are reported in the NPCA?</vt:lpstr>
      <vt:lpstr>What data are reported in the NPCA?</vt:lpstr>
      <vt:lpstr>New data in the NPCA Annual Report 2019</vt:lpstr>
      <vt:lpstr>What the data quality results show</vt:lpstr>
      <vt:lpstr>Key Findings</vt:lpstr>
      <vt:lpstr>Characteristics of men diagnosed </vt:lpstr>
      <vt:lpstr>Treatments received (1)</vt:lpstr>
      <vt:lpstr>Treatments received (2)</vt:lpstr>
      <vt:lpstr>Possible complications</vt:lpstr>
      <vt:lpstr>Recommendations</vt:lpstr>
      <vt:lpstr>Recommendations for public and patients (1)</vt:lpstr>
      <vt:lpstr>Recommendations for public and patients (2)</vt:lpstr>
      <vt:lpstr>Future plans</vt:lpstr>
      <vt:lpstr>Future Plans</vt:lpstr>
      <vt:lpstr>Sources of further information and support</vt:lpstr>
      <vt:lpstr>With thanks…</vt:lpstr>
    </vt:vector>
  </TitlesOfParts>
  <Company>London School of Hygiene &amp; Tropical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Prostate Cancer Audit</dc:title>
  <dc:creator>jnossiter</dc:creator>
  <cp:lastModifiedBy>Steve Waller</cp:lastModifiedBy>
  <cp:revision>928</cp:revision>
  <cp:lastPrinted>2018-11-12T14:21:01Z</cp:lastPrinted>
  <dcterms:created xsi:type="dcterms:W3CDTF">2013-05-08T12:42:45Z</dcterms:created>
  <dcterms:modified xsi:type="dcterms:W3CDTF">2020-07-24T13:28:01Z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0x0101009F366F662B129847AA5311BFE8C5333E</vt:lpwstr>
  </property>
</Properties>
</file>